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Glacial Indifference Bold" charset="1" panose="00000800000000000000"/>
      <p:regular r:id="rId17"/>
    </p:embeddedFont>
    <p:embeddedFont>
      <p:font typeface="Gotham Bold" charset="1" panose="00000000000000000000"/>
      <p:regular r:id="rId18"/>
    </p:embeddedFont>
    <p:embeddedFont>
      <p:font typeface="Inter" charset="1" panose="020B0502030000000004"/>
      <p:regular r:id="rId19"/>
    </p:embeddedFont>
    <p:embeddedFont>
      <p:font typeface="Open Sans Bold" charset="1" panose="00000000000000000000"/>
      <p:regular r:id="rId20"/>
    </p:embeddedFont>
    <p:embeddedFont>
      <p:font typeface="Gotham" charset="1" panose="00000000000000000000"/>
      <p:regular r:id="rId21"/>
    </p:embeddedFont>
    <p:embeddedFont>
      <p:font typeface="Inter Bold" charset="1" panose="020B080203000000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jpeg" Type="http://schemas.openxmlformats.org/officeDocument/2006/relationships/image"/><Relationship Id="rId5" Target="../media/image21.png" Type="http://schemas.openxmlformats.org/officeDocument/2006/relationships/image"/><Relationship Id="rId6" Target="../media/image2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3.png" Type="http://schemas.openxmlformats.org/officeDocument/2006/relationships/image"/><Relationship Id="rId5" Target="../media/image24.jpeg" Type="http://schemas.openxmlformats.org/officeDocument/2006/relationships/image"/><Relationship Id="rId6" Target="../media/image2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2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5FF"/>
        </a:solidFill>
      </p:bgPr>
    </p:bg>
    <p:spTree>
      <p:nvGrpSpPr>
        <p:cNvPr id="1" name=""/>
        <p:cNvGrpSpPr/>
        <p:nvPr/>
      </p:nvGrpSpPr>
      <p:grpSpPr>
        <a:xfrm>
          <a:off x="0" y="0"/>
          <a:ext cx="0" cy="0"/>
          <a:chOff x="0" y="0"/>
          <a:chExt cx="0" cy="0"/>
        </a:xfrm>
      </p:grpSpPr>
      <p:grpSp>
        <p:nvGrpSpPr>
          <p:cNvPr name="Group 2" id="2"/>
          <p:cNvGrpSpPr/>
          <p:nvPr/>
        </p:nvGrpSpPr>
        <p:grpSpPr>
          <a:xfrm rot="0">
            <a:off x="7185797" y="1878633"/>
            <a:ext cx="499331" cy="4993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486"/>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5" id="5"/>
          <p:cNvGrpSpPr/>
          <p:nvPr/>
        </p:nvGrpSpPr>
        <p:grpSpPr>
          <a:xfrm rot="0">
            <a:off x="7904202" y="1878633"/>
            <a:ext cx="499331" cy="4993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8" id="8"/>
          <p:cNvGrpSpPr/>
          <p:nvPr/>
        </p:nvGrpSpPr>
        <p:grpSpPr>
          <a:xfrm rot="0">
            <a:off x="8622608" y="1878633"/>
            <a:ext cx="499331" cy="4993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70"/>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sp>
        <p:nvSpPr>
          <p:cNvPr name="Freeform 11" id="11"/>
          <p:cNvSpPr/>
          <p:nvPr/>
        </p:nvSpPr>
        <p:spPr>
          <a:xfrm flipH="false" flipV="false" rot="0">
            <a:off x="16937623" y="9094337"/>
            <a:ext cx="321677" cy="321677"/>
          </a:xfrm>
          <a:custGeom>
            <a:avLst/>
            <a:gdLst/>
            <a:ahLst/>
            <a:cxnLst/>
            <a:rect r="r" b="b" t="t" l="l"/>
            <a:pathLst>
              <a:path h="321677" w="321677">
                <a:moveTo>
                  <a:pt x="0" y="0"/>
                </a:moveTo>
                <a:lnTo>
                  <a:pt x="321677" y="0"/>
                </a:lnTo>
                <a:lnTo>
                  <a:pt x="321677" y="321676"/>
                </a:lnTo>
                <a:lnTo>
                  <a:pt x="0" y="321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937623" y="9624482"/>
            <a:ext cx="321677" cy="321677"/>
          </a:xfrm>
          <a:custGeom>
            <a:avLst/>
            <a:gdLst/>
            <a:ahLst/>
            <a:cxnLst/>
            <a:rect r="r" b="b" t="t" l="l"/>
            <a:pathLst>
              <a:path h="321677" w="321677">
                <a:moveTo>
                  <a:pt x="0" y="0"/>
                </a:moveTo>
                <a:lnTo>
                  <a:pt x="321677" y="0"/>
                </a:lnTo>
                <a:lnTo>
                  <a:pt x="321677" y="321677"/>
                </a:lnTo>
                <a:lnTo>
                  <a:pt x="0" y="321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310614" y="-228801"/>
            <a:ext cx="4162163" cy="4162163"/>
          </a:xfrm>
          <a:custGeom>
            <a:avLst/>
            <a:gdLst/>
            <a:ahLst/>
            <a:cxnLst/>
            <a:rect r="r" b="b" t="t" l="l"/>
            <a:pathLst>
              <a:path h="4162163" w="4162163">
                <a:moveTo>
                  <a:pt x="0" y="0"/>
                </a:moveTo>
                <a:lnTo>
                  <a:pt x="4162163" y="0"/>
                </a:lnTo>
                <a:lnTo>
                  <a:pt x="4162163" y="4162163"/>
                </a:lnTo>
                <a:lnTo>
                  <a:pt x="0" y="41621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7156681" y="3075397"/>
            <a:ext cx="14213345" cy="3907606"/>
          </a:xfrm>
          <a:prstGeom prst="rect">
            <a:avLst/>
          </a:prstGeom>
        </p:spPr>
        <p:txBody>
          <a:bodyPr anchor="t" rtlCol="false" tIns="0" lIns="0" bIns="0" rIns="0">
            <a:spAutoFit/>
          </a:bodyPr>
          <a:lstStyle/>
          <a:p>
            <a:pPr algn="l" marL="0" indent="0" lvl="0">
              <a:lnSpc>
                <a:spcPts val="15620"/>
              </a:lnSpc>
              <a:spcBef>
                <a:spcPct val="0"/>
              </a:spcBef>
            </a:pPr>
            <a:r>
              <a:rPr lang="en-US" b="true" sz="11157">
                <a:solidFill>
                  <a:srgbClr val="0F1035"/>
                </a:solidFill>
                <a:latin typeface="Glacial Indifference Bold"/>
                <a:ea typeface="Glacial Indifference Bold"/>
                <a:cs typeface="Glacial Indifference Bold"/>
                <a:sym typeface="Glacial Indifference Bold"/>
              </a:rPr>
              <a:t>FUEL EXPENCE TRACKER</a:t>
            </a:r>
          </a:p>
        </p:txBody>
      </p:sp>
      <p:sp>
        <p:nvSpPr>
          <p:cNvPr name="TextBox 15" id="15"/>
          <p:cNvSpPr txBox="true"/>
          <p:nvPr/>
        </p:nvSpPr>
        <p:spPr>
          <a:xfrm rot="0">
            <a:off x="7156681" y="7717763"/>
            <a:ext cx="10076017" cy="959078"/>
          </a:xfrm>
          <a:prstGeom prst="rect">
            <a:avLst/>
          </a:prstGeom>
        </p:spPr>
        <p:txBody>
          <a:bodyPr anchor="t" rtlCol="false" tIns="0" lIns="0" bIns="0" rIns="0">
            <a:spAutoFit/>
          </a:bodyPr>
          <a:lstStyle/>
          <a:p>
            <a:pPr algn="l" marL="0" indent="0" lvl="0">
              <a:lnSpc>
                <a:spcPts val="3837"/>
              </a:lnSpc>
            </a:pPr>
            <a:r>
              <a:rPr lang="en-US" b="true" sz="2741" spc="326">
                <a:solidFill>
                  <a:srgbClr val="0F1035"/>
                </a:solidFill>
                <a:latin typeface="Gotham Bold"/>
                <a:ea typeface="Gotham Bold"/>
                <a:cs typeface="Gotham Bold"/>
                <a:sym typeface="Gotham Bold"/>
              </a:rPr>
              <a:t>A SMART APPLICATION TO LOG, MONITOR, AND ANALYZE VEHICLE FUEL EXPENSES</a:t>
            </a:r>
          </a:p>
        </p:txBody>
      </p:sp>
      <p:grpSp>
        <p:nvGrpSpPr>
          <p:cNvPr name="Group 16" id="16"/>
          <p:cNvGrpSpPr/>
          <p:nvPr/>
        </p:nvGrpSpPr>
        <p:grpSpPr>
          <a:xfrm rot="0">
            <a:off x="268427" y="1510337"/>
            <a:ext cx="1305345" cy="8635365"/>
            <a:chOff x="0" y="0"/>
            <a:chExt cx="2110740" cy="13963370"/>
          </a:xfrm>
        </p:grpSpPr>
        <p:sp>
          <p:nvSpPr>
            <p:cNvPr name="Freeform 17" id="17"/>
            <p:cNvSpPr/>
            <p:nvPr/>
          </p:nvSpPr>
          <p:spPr>
            <a:xfrm flipH="false" flipV="false" rot="0">
              <a:off x="0" y="0"/>
              <a:ext cx="2110740" cy="13963369"/>
            </a:xfrm>
            <a:custGeom>
              <a:avLst/>
              <a:gdLst/>
              <a:ahLst/>
              <a:cxnLst/>
              <a:rect r="r" b="b" t="t" l="l"/>
              <a:pathLst>
                <a:path h="13963369" w="2110740">
                  <a:moveTo>
                    <a:pt x="1055370" y="0"/>
                  </a:moveTo>
                  <a:cubicBezTo>
                    <a:pt x="472440" y="0"/>
                    <a:pt x="0" y="501146"/>
                    <a:pt x="0" y="1119494"/>
                  </a:cubicBezTo>
                  <a:lnTo>
                    <a:pt x="0" y="12843875"/>
                  </a:lnTo>
                  <a:cubicBezTo>
                    <a:pt x="0" y="13462225"/>
                    <a:pt x="472440" y="13963369"/>
                    <a:pt x="1055370" y="13963369"/>
                  </a:cubicBezTo>
                  <a:cubicBezTo>
                    <a:pt x="1638300" y="13963369"/>
                    <a:pt x="2110740" y="13462225"/>
                    <a:pt x="2110740" y="12843875"/>
                  </a:cubicBezTo>
                  <a:lnTo>
                    <a:pt x="2110740" y="1119494"/>
                  </a:lnTo>
                  <a:cubicBezTo>
                    <a:pt x="2109470" y="501146"/>
                    <a:pt x="1638300" y="0"/>
                    <a:pt x="1055370" y="0"/>
                  </a:cubicBezTo>
                  <a:close/>
                </a:path>
              </a:pathLst>
            </a:custGeom>
            <a:blipFill>
              <a:blip r:embed="rId8"/>
              <a:stretch>
                <a:fillRect l="0" t="-33001" r="-486203" b="0"/>
              </a:stretch>
            </a:blipFill>
          </p:spPr>
        </p:sp>
      </p:grpSp>
      <p:grpSp>
        <p:nvGrpSpPr>
          <p:cNvPr name="Group 18" id="18"/>
          <p:cNvGrpSpPr/>
          <p:nvPr/>
        </p:nvGrpSpPr>
        <p:grpSpPr>
          <a:xfrm rot="0">
            <a:off x="1792847" y="141298"/>
            <a:ext cx="1305345" cy="8635365"/>
            <a:chOff x="0" y="0"/>
            <a:chExt cx="2110740" cy="13963370"/>
          </a:xfrm>
        </p:grpSpPr>
        <p:sp>
          <p:nvSpPr>
            <p:cNvPr name="Freeform 19" id="19"/>
            <p:cNvSpPr/>
            <p:nvPr/>
          </p:nvSpPr>
          <p:spPr>
            <a:xfrm flipH="false" flipV="false" rot="0">
              <a:off x="0" y="0"/>
              <a:ext cx="2110740" cy="13963369"/>
            </a:xfrm>
            <a:custGeom>
              <a:avLst/>
              <a:gdLst/>
              <a:ahLst/>
              <a:cxnLst/>
              <a:rect r="r" b="b" t="t" l="l"/>
              <a:pathLst>
                <a:path h="13963369" w="2110740">
                  <a:moveTo>
                    <a:pt x="1055370" y="0"/>
                  </a:moveTo>
                  <a:cubicBezTo>
                    <a:pt x="472440" y="0"/>
                    <a:pt x="0" y="501146"/>
                    <a:pt x="0" y="1119494"/>
                  </a:cubicBezTo>
                  <a:lnTo>
                    <a:pt x="0" y="12843875"/>
                  </a:lnTo>
                  <a:cubicBezTo>
                    <a:pt x="0" y="13462225"/>
                    <a:pt x="472440" y="13963369"/>
                    <a:pt x="1055370" y="13963369"/>
                  </a:cubicBezTo>
                  <a:cubicBezTo>
                    <a:pt x="1638300" y="13963369"/>
                    <a:pt x="2110740" y="13462225"/>
                    <a:pt x="2110740" y="12843875"/>
                  </a:cubicBezTo>
                  <a:lnTo>
                    <a:pt x="2110740" y="1119494"/>
                  </a:lnTo>
                  <a:cubicBezTo>
                    <a:pt x="2109470" y="501146"/>
                    <a:pt x="1638300" y="0"/>
                    <a:pt x="1055370" y="0"/>
                  </a:cubicBezTo>
                  <a:close/>
                </a:path>
              </a:pathLst>
            </a:custGeom>
            <a:blipFill>
              <a:blip r:embed="rId8"/>
              <a:stretch>
                <a:fillRect l="-104665" t="-17800" r="-381538" b="-15201"/>
              </a:stretch>
            </a:blipFill>
          </p:spPr>
        </p:sp>
      </p:grpSp>
      <p:grpSp>
        <p:nvGrpSpPr>
          <p:cNvPr name="Group 20" id="20"/>
          <p:cNvGrpSpPr/>
          <p:nvPr/>
        </p:nvGrpSpPr>
        <p:grpSpPr>
          <a:xfrm rot="0">
            <a:off x="3317267" y="1402061"/>
            <a:ext cx="1305345" cy="8635365"/>
            <a:chOff x="0" y="0"/>
            <a:chExt cx="2110740" cy="13963370"/>
          </a:xfrm>
        </p:grpSpPr>
        <p:sp>
          <p:nvSpPr>
            <p:cNvPr name="Freeform 21" id="21"/>
            <p:cNvSpPr/>
            <p:nvPr/>
          </p:nvSpPr>
          <p:spPr>
            <a:xfrm flipH="false" flipV="false" rot="0">
              <a:off x="0" y="0"/>
              <a:ext cx="2110740" cy="13963369"/>
            </a:xfrm>
            <a:custGeom>
              <a:avLst/>
              <a:gdLst/>
              <a:ahLst/>
              <a:cxnLst/>
              <a:rect r="r" b="b" t="t" l="l"/>
              <a:pathLst>
                <a:path h="13963369" w="2110740">
                  <a:moveTo>
                    <a:pt x="1055370" y="0"/>
                  </a:moveTo>
                  <a:cubicBezTo>
                    <a:pt x="472440" y="0"/>
                    <a:pt x="0" y="501146"/>
                    <a:pt x="0" y="1119494"/>
                  </a:cubicBezTo>
                  <a:lnTo>
                    <a:pt x="0" y="12843875"/>
                  </a:lnTo>
                  <a:cubicBezTo>
                    <a:pt x="0" y="13462225"/>
                    <a:pt x="472440" y="13963369"/>
                    <a:pt x="1055370" y="13963369"/>
                  </a:cubicBezTo>
                  <a:cubicBezTo>
                    <a:pt x="1638300" y="13963369"/>
                    <a:pt x="2110740" y="13462225"/>
                    <a:pt x="2110740" y="12843875"/>
                  </a:cubicBezTo>
                  <a:lnTo>
                    <a:pt x="2110740" y="1119494"/>
                  </a:lnTo>
                  <a:cubicBezTo>
                    <a:pt x="2109470" y="501146"/>
                    <a:pt x="1638300" y="0"/>
                    <a:pt x="1055370" y="0"/>
                  </a:cubicBezTo>
                  <a:close/>
                </a:path>
              </a:pathLst>
            </a:custGeom>
            <a:blipFill>
              <a:blip r:embed="rId8"/>
              <a:stretch>
                <a:fillRect l="-223696" t="-32691" r="-262507" b="-310"/>
              </a:stretch>
            </a:blipFill>
          </p:spPr>
        </p:sp>
      </p:grpSp>
      <p:grpSp>
        <p:nvGrpSpPr>
          <p:cNvPr name="Group 22" id="22"/>
          <p:cNvGrpSpPr/>
          <p:nvPr/>
        </p:nvGrpSpPr>
        <p:grpSpPr>
          <a:xfrm rot="0">
            <a:off x="4841686" y="1119967"/>
            <a:ext cx="1305345" cy="8635365"/>
            <a:chOff x="0" y="0"/>
            <a:chExt cx="2110740" cy="13963370"/>
          </a:xfrm>
        </p:grpSpPr>
        <p:sp>
          <p:nvSpPr>
            <p:cNvPr name="Freeform 23" id="23"/>
            <p:cNvSpPr/>
            <p:nvPr/>
          </p:nvSpPr>
          <p:spPr>
            <a:xfrm flipH="false" flipV="false" rot="0">
              <a:off x="0" y="0"/>
              <a:ext cx="2110740" cy="13963369"/>
            </a:xfrm>
            <a:custGeom>
              <a:avLst/>
              <a:gdLst/>
              <a:ahLst/>
              <a:cxnLst/>
              <a:rect r="r" b="b" t="t" l="l"/>
              <a:pathLst>
                <a:path h="13963369" w="2110740">
                  <a:moveTo>
                    <a:pt x="1055370" y="0"/>
                  </a:moveTo>
                  <a:cubicBezTo>
                    <a:pt x="472440" y="0"/>
                    <a:pt x="0" y="501146"/>
                    <a:pt x="0" y="1119494"/>
                  </a:cubicBezTo>
                  <a:lnTo>
                    <a:pt x="0" y="12843875"/>
                  </a:lnTo>
                  <a:cubicBezTo>
                    <a:pt x="0" y="13462225"/>
                    <a:pt x="472440" y="13963369"/>
                    <a:pt x="1055370" y="13963369"/>
                  </a:cubicBezTo>
                  <a:cubicBezTo>
                    <a:pt x="1638300" y="13963369"/>
                    <a:pt x="2110740" y="13462225"/>
                    <a:pt x="2110740" y="12843875"/>
                  </a:cubicBezTo>
                  <a:lnTo>
                    <a:pt x="2110740" y="1119494"/>
                  </a:lnTo>
                  <a:cubicBezTo>
                    <a:pt x="2109470" y="501146"/>
                    <a:pt x="1638300" y="0"/>
                    <a:pt x="1055370" y="0"/>
                  </a:cubicBezTo>
                  <a:close/>
                </a:path>
              </a:pathLst>
            </a:custGeom>
            <a:blipFill>
              <a:blip r:embed="rId8"/>
              <a:stretch>
                <a:fillRect l="-342727" t="-29588" r="-143476" b="-3412"/>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F5FF"/>
        </a:solidFill>
      </p:bgPr>
    </p:bg>
    <p:spTree>
      <p:nvGrpSpPr>
        <p:cNvPr id="1" name=""/>
        <p:cNvGrpSpPr/>
        <p:nvPr/>
      </p:nvGrpSpPr>
      <p:grpSpPr>
        <a:xfrm>
          <a:off x="0" y="0"/>
          <a:ext cx="0" cy="0"/>
          <a:chOff x="0" y="0"/>
          <a:chExt cx="0" cy="0"/>
        </a:xfrm>
      </p:grpSpPr>
      <p:grpSp>
        <p:nvGrpSpPr>
          <p:cNvPr name="Group 2" id="2"/>
          <p:cNvGrpSpPr/>
          <p:nvPr/>
        </p:nvGrpSpPr>
        <p:grpSpPr>
          <a:xfrm rot="0">
            <a:off x="15323158" y="9258300"/>
            <a:ext cx="499331" cy="4993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486"/>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5" id="5"/>
          <p:cNvGrpSpPr/>
          <p:nvPr/>
        </p:nvGrpSpPr>
        <p:grpSpPr>
          <a:xfrm rot="0">
            <a:off x="16041564" y="9258300"/>
            <a:ext cx="499331" cy="4993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8" id="8"/>
          <p:cNvGrpSpPr/>
          <p:nvPr/>
        </p:nvGrpSpPr>
        <p:grpSpPr>
          <a:xfrm rot="0">
            <a:off x="16759969" y="9258300"/>
            <a:ext cx="499331" cy="4993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70"/>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1" id="11"/>
          <p:cNvGrpSpPr/>
          <p:nvPr/>
        </p:nvGrpSpPr>
        <p:grpSpPr>
          <a:xfrm rot="0">
            <a:off x="0" y="0"/>
            <a:ext cx="9144000" cy="10287000"/>
            <a:chOff x="0" y="0"/>
            <a:chExt cx="2408296" cy="2709333"/>
          </a:xfrm>
        </p:grpSpPr>
        <p:sp>
          <p:nvSpPr>
            <p:cNvPr name="Freeform 12" id="12"/>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365486"/>
            </a:solidFill>
          </p:spPr>
        </p:sp>
        <p:sp>
          <p:nvSpPr>
            <p:cNvPr name="TextBox 13" id="13"/>
            <p:cNvSpPr txBox="true"/>
            <p:nvPr/>
          </p:nvSpPr>
          <p:spPr>
            <a:xfrm>
              <a:off x="0" y="-47625"/>
              <a:ext cx="2408296" cy="2756958"/>
            </a:xfrm>
            <a:prstGeom prst="rect">
              <a:avLst/>
            </a:prstGeom>
          </p:spPr>
          <p:txBody>
            <a:bodyPr anchor="ctr" rtlCol="false" tIns="50800" lIns="50800" bIns="50800" rIns="50800"/>
            <a:lstStyle/>
            <a:p>
              <a:pPr algn="ctr">
                <a:lnSpc>
                  <a:spcPts val="2886"/>
                </a:lnSpc>
              </a:pPr>
            </a:p>
          </p:txBody>
        </p:sp>
      </p:grpSp>
      <p:sp>
        <p:nvSpPr>
          <p:cNvPr name="Freeform 14" id="14"/>
          <p:cNvSpPr/>
          <p:nvPr/>
        </p:nvSpPr>
        <p:spPr>
          <a:xfrm flipH="false" flipV="false" rot="0">
            <a:off x="386199" y="2787052"/>
            <a:ext cx="8371601" cy="5891514"/>
          </a:xfrm>
          <a:custGeom>
            <a:avLst/>
            <a:gdLst/>
            <a:ahLst/>
            <a:cxnLst/>
            <a:rect r="r" b="b" t="t" l="l"/>
            <a:pathLst>
              <a:path h="5891514" w="8371601">
                <a:moveTo>
                  <a:pt x="0" y="0"/>
                </a:moveTo>
                <a:lnTo>
                  <a:pt x="8371602" y="0"/>
                </a:lnTo>
                <a:lnTo>
                  <a:pt x="8371602" y="5891514"/>
                </a:lnTo>
                <a:lnTo>
                  <a:pt x="0" y="5891514"/>
                </a:lnTo>
                <a:lnTo>
                  <a:pt x="0" y="0"/>
                </a:lnTo>
                <a:close/>
              </a:path>
            </a:pathLst>
          </a:custGeom>
          <a:blipFill>
            <a:blip r:embed="rId2"/>
            <a:stretch>
              <a:fillRect l="0" t="0" r="0" b="0"/>
            </a:stretch>
          </a:blipFill>
        </p:spPr>
      </p:sp>
      <p:sp>
        <p:nvSpPr>
          <p:cNvPr name="Freeform 15" id="15"/>
          <p:cNvSpPr/>
          <p:nvPr/>
        </p:nvSpPr>
        <p:spPr>
          <a:xfrm flipH="false" flipV="false" rot="0">
            <a:off x="9913781" y="962845"/>
            <a:ext cx="7345519" cy="3866954"/>
          </a:xfrm>
          <a:custGeom>
            <a:avLst/>
            <a:gdLst/>
            <a:ahLst/>
            <a:cxnLst/>
            <a:rect r="r" b="b" t="t" l="l"/>
            <a:pathLst>
              <a:path h="3866954" w="7345519">
                <a:moveTo>
                  <a:pt x="0" y="0"/>
                </a:moveTo>
                <a:lnTo>
                  <a:pt x="7345519" y="0"/>
                </a:lnTo>
                <a:lnTo>
                  <a:pt x="7345519" y="3866954"/>
                </a:lnTo>
                <a:lnTo>
                  <a:pt x="0" y="3866954"/>
                </a:lnTo>
                <a:lnTo>
                  <a:pt x="0" y="0"/>
                </a:lnTo>
                <a:close/>
              </a:path>
            </a:pathLst>
          </a:custGeom>
          <a:blipFill>
            <a:blip r:embed="rId3"/>
            <a:stretch>
              <a:fillRect l="-1313" t="0" r="-1313" b="-6001"/>
            </a:stretch>
          </a:blipFill>
        </p:spPr>
      </p:sp>
      <p:sp>
        <p:nvSpPr>
          <p:cNvPr name="Freeform 16" id="16"/>
          <p:cNvSpPr/>
          <p:nvPr/>
        </p:nvSpPr>
        <p:spPr>
          <a:xfrm flipH="false" flipV="false" rot="0">
            <a:off x="9961270" y="5143500"/>
            <a:ext cx="7298030" cy="4114800"/>
          </a:xfrm>
          <a:custGeom>
            <a:avLst/>
            <a:gdLst/>
            <a:ahLst/>
            <a:cxnLst/>
            <a:rect r="r" b="b" t="t" l="l"/>
            <a:pathLst>
              <a:path h="4114800" w="7298030">
                <a:moveTo>
                  <a:pt x="0" y="0"/>
                </a:moveTo>
                <a:lnTo>
                  <a:pt x="7298030" y="0"/>
                </a:lnTo>
                <a:lnTo>
                  <a:pt x="7298030" y="4114800"/>
                </a:lnTo>
                <a:lnTo>
                  <a:pt x="0" y="4114800"/>
                </a:lnTo>
                <a:lnTo>
                  <a:pt x="0" y="0"/>
                </a:lnTo>
                <a:close/>
              </a:path>
            </a:pathLst>
          </a:custGeom>
          <a:blipFill>
            <a:blip r:embed="rId4"/>
            <a:stretch>
              <a:fillRect l="-1730" t="0" r="-1730" b="-1382"/>
            </a:stretch>
          </a:blipFill>
        </p:spPr>
      </p:sp>
      <p:sp>
        <p:nvSpPr>
          <p:cNvPr name="TextBox 17" id="17"/>
          <p:cNvSpPr txBox="true"/>
          <p:nvPr/>
        </p:nvSpPr>
        <p:spPr>
          <a:xfrm rot="0">
            <a:off x="386199" y="847725"/>
            <a:ext cx="7647386" cy="1601553"/>
          </a:xfrm>
          <a:prstGeom prst="rect">
            <a:avLst/>
          </a:prstGeom>
        </p:spPr>
        <p:txBody>
          <a:bodyPr anchor="t" rtlCol="false" tIns="0" lIns="0" bIns="0" rIns="0">
            <a:spAutoFit/>
          </a:bodyPr>
          <a:lstStyle/>
          <a:p>
            <a:pPr algn="l" marL="0" indent="0" lvl="0">
              <a:lnSpc>
                <a:spcPts val="13050"/>
              </a:lnSpc>
              <a:spcBef>
                <a:spcPct val="0"/>
              </a:spcBef>
            </a:pPr>
            <a:r>
              <a:rPr lang="en-US" b="true" sz="9321">
                <a:solidFill>
                  <a:srgbClr val="EEF5FF"/>
                </a:solidFill>
                <a:latin typeface="Glacial Indifference Bold"/>
                <a:ea typeface="Glacial Indifference Bold"/>
                <a:cs typeface="Glacial Indifference Bold"/>
                <a:sym typeface="Glacial Indifference Bold"/>
              </a:rPr>
              <a:t>LOOK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F5FF"/>
        </a:solidFill>
      </p:bgPr>
    </p:bg>
    <p:spTree>
      <p:nvGrpSpPr>
        <p:cNvPr id="1" name=""/>
        <p:cNvGrpSpPr/>
        <p:nvPr/>
      </p:nvGrpSpPr>
      <p:grpSpPr>
        <a:xfrm>
          <a:off x="0" y="0"/>
          <a:ext cx="0" cy="0"/>
          <a:chOff x="0" y="0"/>
          <a:chExt cx="0" cy="0"/>
        </a:xfrm>
      </p:grpSpPr>
      <p:grpSp>
        <p:nvGrpSpPr>
          <p:cNvPr name="Group 2" id="2"/>
          <p:cNvGrpSpPr/>
          <p:nvPr/>
        </p:nvGrpSpPr>
        <p:grpSpPr>
          <a:xfrm rot="0">
            <a:off x="1057816" y="1878633"/>
            <a:ext cx="499331" cy="4993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486"/>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5" id="5"/>
          <p:cNvGrpSpPr/>
          <p:nvPr/>
        </p:nvGrpSpPr>
        <p:grpSpPr>
          <a:xfrm rot="0">
            <a:off x="1776221" y="1878633"/>
            <a:ext cx="499331" cy="4993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8" id="8"/>
          <p:cNvGrpSpPr/>
          <p:nvPr/>
        </p:nvGrpSpPr>
        <p:grpSpPr>
          <a:xfrm rot="0">
            <a:off x="2494627" y="1878633"/>
            <a:ext cx="499331" cy="4993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70"/>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1" id="11"/>
          <p:cNvGrpSpPr/>
          <p:nvPr/>
        </p:nvGrpSpPr>
        <p:grpSpPr>
          <a:xfrm rot="0">
            <a:off x="11380696" y="1510337"/>
            <a:ext cx="1305345" cy="8635365"/>
            <a:chOff x="0" y="0"/>
            <a:chExt cx="2110740" cy="13963370"/>
          </a:xfrm>
        </p:grpSpPr>
        <p:sp>
          <p:nvSpPr>
            <p:cNvPr name="Freeform 12" id="12"/>
            <p:cNvSpPr/>
            <p:nvPr/>
          </p:nvSpPr>
          <p:spPr>
            <a:xfrm flipH="false" flipV="false" rot="0">
              <a:off x="0" y="0"/>
              <a:ext cx="2110740" cy="13963369"/>
            </a:xfrm>
            <a:custGeom>
              <a:avLst/>
              <a:gdLst/>
              <a:ahLst/>
              <a:cxnLst/>
              <a:rect r="r" b="b" t="t" l="l"/>
              <a:pathLst>
                <a:path h="13963369" w="2110740">
                  <a:moveTo>
                    <a:pt x="1055370" y="0"/>
                  </a:moveTo>
                  <a:cubicBezTo>
                    <a:pt x="472440" y="0"/>
                    <a:pt x="0" y="501146"/>
                    <a:pt x="0" y="1119494"/>
                  </a:cubicBezTo>
                  <a:lnTo>
                    <a:pt x="0" y="12843875"/>
                  </a:lnTo>
                  <a:cubicBezTo>
                    <a:pt x="0" y="13462225"/>
                    <a:pt x="472440" y="13963369"/>
                    <a:pt x="1055370" y="13963369"/>
                  </a:cubicBezTo>
                  <a:cubicBezTo>
                    <a:pt x="1638300" y="13963369"/>
                    <a:pt x="2110740" y="13462225"/>
                    <a:pt x="2110740" y="12843875"/>
                  </a:cubicBezTo>
                  <a:lnTo>
                    <a:pt x="2110740" y="1119494"/>
                  </a:lnTo>
                  <a:cubicBezTo>
                    <a:pt x="2109470" y="501146"/>
                    <a:pt x="1638300" y="0"/>
                    <a:pt x="1055370" y="0"/>
                  </a:cubicBezTo>
                  <a:close/>
                </a:path>
              </a:pathLst>
            </a:custGeom>
            <a:blipFill>
              <a:blip r:embed="rId2"/>
              <a:stretch>
                <a:fillRect l="0" t="-33001" r="-486203" b="0"/>
              </a:stretch>
            </a:blipFill>
          </p:spPr>
        </p:sp>
      </p:grpSp>
      <p:grpSp>
        <p:nvGrpSpPr>
          <p:cNvPr name="Group 13" id="13"/>
          <p:cNvGrpSpPr/>
          <p:nvPr/>
        </p:nvGrpSpPr>
        <p:grpSpPr>
          <a:xfrm rot="0">
            <a:off x="12905116" y="141298"/>
            <a:ext cx="1305345" cy="8635365"/>
            <a:chOff x="0" y="0"/>
            <a:chExt cx="2110740" cy="13963370"/>
          </a:xfrm>
        </p:grpSpPr>
        <p:sp>
          <p:nvSpPr>
            <p:cNvPr name="Freeform 14" id="14"/>
            <p:cNvSpPr/>
            <p:nvPr/>
          </p:nvSpPr>
          <p:spPr>
            <a:xfrm flipH="false" flipV="false" rot="0">
              <a:off x="0" y="0"/>
              <a:ext cx="2110740" cy="13963369"/>
            </a:xfrm>
            <a:custGeom>
              <a:avLst/>
              <a:gdLst/>
              <a:ahLst/>
              <a:cxnLst/>
              <a:rect r="r" b="b" t="t" l="l"/>
              <a:pathLst>
                <a:path h="13963369" w="2110740">
                  <a:moveTo>
                    <a:pt x="1055370" y="0"/>
                  </a:moveTo>
                  <a:cubicBezTo>
                    <a:pt x="472440" y="0"/>
                    <a:pt x="0" y="501146"/>
                    <a:pt x="0" y="1119494"/>
                  </a:cubicBezTo>
                  <a:lnTo>
                    <a:pt x="0" y="12843875"/>
                  </a:lnTo>
                  <a:cubicBezTo>
                    <a:pt x="0" y="13462225"/>
                    <a:pt x="472440" y="13963369"/>
                    <a:pt x="1055370" y="13963369"/>
                  </a:cubicBezTo>
                  <a:cubicBezTo>
                    <a:pt x="1638300" y="13963369"/>
                    <a:pt x="2110740" y="13462225"/>
                    <a:pt x="2110740" y="12843875"/>
                  </a:cubicBezTo>
                  <a:lnTo>
                    <a:pt x="2110740" y="1119494"/>
                  </a:lnTo>
                  <a:cubicBezTo>
                    <a:pt x="2109470" y="501146"/>
                    <a:pt x="1638300" y="0"/>
                    <a:pt x="1055370" y="0"/>
                  </a:cubicBezTo>
                  <a:close/>
                </a:path>
              </a:pathLst>
            </a:custGeom>
            <a:blipFill>
              <a:blip r:embed="rId2"/>
              <a:stretch>
                <a:fillRect l="-104665" t="-17800" r="-381538" b="-15201"/>
              </a:stretch>
            </a:blipFill>
          </p:spPr>
        </p:sp>
      </p:grpSp>
      <p:grpSp>
        <p:nvGrpSpPr>
          <p:cNvPr name="Group 15" id="15"/>
          <p:cNvGrpSpPr/>
          <p:nvPr/>
        </p:nvGrpSpPr>
        <p:grpSpPr>
          <a:xfrm rot="0">
            <a:off x="14429536" y="1402061"/>
            <a:ext cx="1305345" cy="8635365"/>
            <a:chOff x="0" y="0"/>
            <a:chExt cx="2110740" cy="13963370"/>
          </a:xfrm>
        </p:grpSpPr>
        <p:sp>
          <p:nvSpPr>
            <p:cNvPr name="Freeform 16" id="16"/>
            <p:cNvSpPr/>
            <p:nvPr/>
          </p:nvSpPr>
          <p:spPr>
            <a:xfrm flipH="false" flipV="false" rot="0">
              <a:off x="0" y="0"/>
              <a:ext cx="2110740" cy="13963369"/>
            </a:xfrm>
            <a:custGeom>
              <a:avLst/>
              <a:gdLst/>
              <a:ahLst/>
              <a:cxnLst/>
              <a:rect r="r" b="b" t="t" l="l"/>
              <a:pathLst>
                <a:path h="13963369" w="2110740">
                  <a:moveTo>
                    <a:pt x="1055370" y="0"/>
                  </a:moveTo>
                  <a:cubicBezTo>
                    <a:pt x="472440" y="0"/>
                    <a:pt x="0" y="501146"/>
                    <a:pt x="0" y="1119494"/>
                  </a:cubicBezTo>
                  <a:lnTo>
                    <a:pt x="0" y="12843875"/>
                  </a:lnTo>
                  <a:cubicBezTo>
                    <a:pt x="0" y="13462225"/>
                    <a:pt x="472440" y="13963369"/>
                    <a:pt x="1055370" y="13963369"/>
                  </a:cubicBezTo>
                  <a:cubicBezTo>
                    <a:pt x="1638300" y="13963369"/>
                    <a:pt x="2110740" y="13462225"/>
                    <a:pt x="2110740" y="12843875"/>
                  </a:cubicBezTo>
                  <a:lnTo>
                    <a:pt x="2110740" y="1119494"/>
                  </a:lnTo>
                  <a:cubicBezTo>
                    <a:pt x="2109470" y="501146"/>
                    <a:pt x="1638300" y="0"/>
                    <a:pt x="1055370" y="0"/>
                  </a:cubicBezTo>
                  <a:close/>
                </a:path>
              </a:pathLst>
            </a:custGeom>
            <a:blipFill>
              <a:blip r:embed="rId2"/>
              <a:stretch>
                <a:fillRect l="-223696" t="-32691" r="-262507" b="-310"/>
              </a:stretch>
            </a:blipFill>
          </p:spPr>
        </p:sp>
      </p:grpSp>
      <p:grpSp>
        <p:nvGrpSpPr>
          <p:cNvPr name="Group 17" id="17"/>
          <p:cNvGrpSpPr/>
          <p:nvPr/>
        </p:nvGrpSpPr>
        <p:grpSpPr>
          <a:xfrm rot="0">
            <a:off x="15953955" y="1119967"/>
            <a:ext cx="1305345" cy="8635365"/>
            <a:chOff x="0" y="0"/>
            <a:chExt cx="2110740" cy="13963370"/>
          </a:xfrm>
        </p:grpSpPr>
        <p:sp>
          <p:nvSpPr>
            <p:cNvPr name="Freeform 18" id="18"/>
            <p:cNvSpPr/>
            <p:nvPr/>
          </p:nvSpPr>
          <p:spPr>
            <a:xfrm flipH="false" flipV="false" rot="0">
              <a:off x="0" y="0"/>
              <a:ext cx="2110740" cy="13963369"/>
            </a:xfrm>
            <a:custGeom>
              <a:avLst/>
              <a:gdLst/>
              <a:ahLst/>
              <a:cxnLst/>
              <a:rect r="r" b="b" t="t" l="l"/>
              <a:pathLst>
                <a:path h="13963369" w="2110740">
                  <a:moveTo>
                    <a:pt x="1055370" y="0"/>
                  </a:moveTo>
                  <a:cubicBezTo>
                    <a:pt x="472440" y="0"/>
                    <a:pt x="0" y="501146"/>
                    <a:pt x="0" y="1119494"/>
                  </a:cubicBezTo>
                  <a:lnTo>
                    <a:pt x="0" y="12843875"/>
                  </a:lnTo>
                  <a:cubicBezTo>
                    <a:pt x="0" y="13462225"/>
                    <a:pt x="472440" y="13963369"/>
                    <a:pt x="1055370" y="13963369"/>
                  </a:cubicBezTo>
                  <a:cubicBezTo>
                    <a:pt x="1638300" y="13963369"/>
                    <a:pt x="2110740" y="13462225"/>
                    <a:pt x="2110740" y="12843875"/>
                  </a:cubicBezTo>
                  <a:lnTo>
                    <a:pt x="2110740" y="1119494"/>
                  </a:lnTo>
                  <a:cubicBezTo>
                    <a:pt x="2109470" y="501146"/>
                    <a:pt x="1638300" y="0"/>
                    <a:pt x="1055370" y="0"/>
                  </a:cubicBezTo>
                  <a:close/>
                </a:path>
              </a:pathLst>
            </a:custGeom>
            <a:blipFill>
              <a:blip r:embed="rId2"/>
              <a:stretch>
                <a:fillRect l="-342727" t="-29588" r="-143476" b="-3412"/>
              </a:stretch>
            </a:blipFill>
          </p:spPr>
        </p:sp>
      </p:grpSp>
      <p:sp>
        <p:nvSpPr>
          <p:cNvPr name="TextBox 19" id="19"/>
          <p:cNvSpPr txBox="true"/>
          <p:nvPr/>
        </p:nvSpPr>
        <p:spPr>
          <a:xfrm rot="0">
            <a:off x="809625" y="2878678"/>
            <a:ext cx="10351996" cy="2264822"/>
          </a:xfrm>
          <a:prstGeom prst="rect">
            <a:avLst/>
          </a:prstGeom>
        </p:spPr>
        <p:txBody>
          <a:bodyPr anchor="t" rtlCol="false" tIns="0" lIns="0" bIns="0" rIns="0">
            <a:spAutoFit/>
          </a:bodyPr>
          <a:lstStyle/>
          <a:p>
            <a:pPr algn="l" marL="0" indent="0" lvl="0">
              <a:lnSpc>
                <a:spcPts val="18419"/>
              </a:lnSpc>
              <a:spcBef>
                <a:spcPct val="0"/>
              </a:spcBef>
            </a:pPr>
            <a:r>
              <a:rPr lang="en-US" b="true" sz="13156">
                <a:solidFill>
                  <a:srgbClr val="0F1035"/>
                </a:solidFill>
                <a:latin typeface="Glacial Indifference Bold"/>
                <a:ea typeface="Glacial Indifference Bold"/>
                <a:cs typeface="Glacial Indifference Bold"/>
                <a:sym typeface="Glacial Indifference Bold"/>
              </a:rPr>
              <a:t>THANK YOU</a:t>
            </a:r>
          </a:p>
        </p:txBody>
      </p:sp>
      <p:sp>
        <p:nvSpPr>
          <p:cNvPr name="TextBox 20" id="20"/>
          <p:cNvSpPr txBox="true"/>
          <p:nvPr/>
        </p:nvSpPr>
        <p:spPr>
          <a:xfrm rot="0">
            <a:off x="1028700" y="5662593"/>
            <a:ext cx="8346902" cy="473303"/>
          </a:xfrm>
          <a:prstGeom prst="rect">
            <a:avLst/>
          </a:prstGeom>
        </p:spPr>
        <p:txBody>
          <a:bodyPr anchor="t" rtlCol="false" tIns="0" lIns="0" bIns="0" rIns="0">
            <a:spAutoFit/>
          </a:bodyPr>
          <a:lstStyle/>
          <a:p>
            <a:pPr algn="l" marL="0" indent="0" lvl="0">
              <a:lnSpc>
                <a:spcPts val="3837"/>
              </a:lnSpc>
            </a:pPr>
            <a:r>
              <a:rPr lang="en-US" b="true" sz="2741" spc="326">
                <a:solidFill>
                  <a:srgbClr val="0F1035"/>
                </a:solidFill>
                <a:latin typeface="Gotham Bold"/>
                <a:ea typeface="Gotham Bold"/>
                <a:cs typeface="Gotham Bold"/>
                <a:sym typeface="Gotham Bold"/>
              </a:rPr>
              <a:t>FOR YOUR ATTENTION</a:t>
            </a:r>
          </a:p>
        </p:txBody>
      </p:sp>
      <p:sp>
        <p:nvSpPr>
          <p:cNvPr name="TextBox 21" id="21"/>
          <p:cNvSpPr txBox="true"/>
          <p:nvPr/>
        </p:nvSpPr>
        <p:spPr>
          <a:xfrm rot="0">
            <a:off x="-1405418" y="6640721"/>
            <a:ext cx="6363278" cy="1227042"/>
          </a:xfrm>
          <a:prstGeom prst="rect">
            <a:avLst/>
          </a:prstGeom>
        </p:spPr>
        <p:txBody>
          <a:bodyPr anchor="t" rtlCol="false" tIns="0" lIns="0" bIns="0" rIns="0">
            <a:spAutoFit/>
          </a:bodyPr>
          <a:lstStyle/>
          <a:p>
            <a:pPr algn="ctr">
              <a:lnSpc>
                <a:spcPts val="4988"/>
              </a:lnSpc>
              <a:spcBef>
                <a:spcPct val="0"/>
              </a:spcBef>
            </a:pPr>
            <a:r>
              <a:rPr lang="en-US" sz="3563">
                <a:solidFill>
                  <a:srgbClr val="0F1035"/>
                </a:solidFill>
                <a:latin typeface="Gotham"/>
                <a:ea typeface="Gotham"/>
                <a:cs typeface="Gotham"/>
                <a:sym typeface="Gotham"/>
              </a:rPr>
              <a:t>धन्यवाद!</a:t>
            </a:r>
          </a:p>
          <a:p>
            <a:pPr algn="ctr">
              <a:lnSpc>
                <a:spcPts val="4988"/>
              </a:lnSpc>
              <a:spcBef>
                <a:spcPct val="0"/>
              </a:spcBef>
            </a:pPr>
            <a:r>
              <a:rPr lang="en-US" sz="3563">
                <a:solidFill>
                  <a:srgbClr val="0F1035"/>
                </a:solidFill>
                <a:latin typeface="Gotham"/>
                <a:ea typeface="Gotham"/>
                <a:cs typeface="Gotham"/>
                <a:sym typeface="Gotham"/>
              </a:rPr>
              <a:t>આભાર!</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5FF"/>
        </a:solidFill>
      </p:bgPr>
    </p:bg>
    <p:spTree>
      <p:nvGrpSpPr>
        <p:cNvPr id="1" name=""/>
        <p:cNvGrpSpPr/>
        <p:nvPr/>
      </p:nvGrpSpPr>
      <p:grpSpPr>
        <a:xfrm>
          <a:off x="0" y="0"/>
          <a:ext cx="0" cy="0"/>
          <a:chOff x="0" y="0"/>
          <a:chExt cx="0" cy="0"/>
        </a:xfrm>
      </p:grpSpPr>
      <p:sp>
        <p:nvSpPr>
          <p:cNvPr name="Freeform 2" id="2"/>
          <p:cNvSpPr/>
          <p:nvPr/>
        </p:nvSpPr>
        <p:spPr>
          <a:xfrm flipH="false" flipV="false" rot="0">
            <a:off x="-6664881" y="1028700"/>
            <a:ext cx="13329763" cy="10300271"/>
          </a:xfrm>
          <a:custGeom>
            <a:avLst/>
            <a:gdLst/>
            <a:ahLst/>
            <a:cxnLst/>
            <a:rect r="r" b="b" t="t" l="l"/>
            <a:pathLst>
              <a:path h="10300271" w="13329763">
                <a:moveTo>
                  <a:pt x="0" y="0"/>
                </a:moveTo>
                <a:lnTo>
                  <a:pt x="13329762" y="0"/>
                </a:lnTo>
                <a:lnTo>
                  <a:pt x="13329762" y="10300271"/>
                </a:lnTo>
                <a:lnTo>
                  <a:pt x="0" y="10300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14229" y="0"/>
            <a:ext cx="19516458" cy="4248094"/>
            <a:chOff x="0" y="0"/>
            <a:chExt cx="10041448" cy="2185695"/>
          </a:xfrm>
        </p:grpSpPr>
        <p:sp>
          <p:nvSpPr>
            <p:cNvPr name="Freeform 4" id="4"/>
            <p:cNvSpPr/>
            <p:nvPr/>
          </p:nvSpPr>
          <p:spPr>
            <a:xfrm flipH="false" flipV="false" rot="0">
              <a:off x="0" y="0"/>
              <a:ext cx="10041448" cy="2185695"/>
            </a:xfrm>
            <a:custGeom>
              <a:avLst/>
              <a:gdLst/>
              <a:ahLst/>
              <a:cxnLst/>
              <a:rect r="r" b="b" t="t" l="l"/>
              <a:pathLst>
                <a:path h="2185695" w="10041448">
                  <a:moveTo>
                    <a:pt x="5020724" y="2185695"/>
                  </a:moveTo>
                  <a:cubicBezTo>
                    <a:pt x="2247859" y="2185695"/>
                    <a:pt x="0" y="1207124"/>
                    <a:pt x="0" y="0"/>
                  </a:cubicBezTo>
                  <a:lnTo>
                    <a:pt x="10041448" y="0"/>
                  </a:lnTo>
                  <a:cubicBezTo>
                    <a:pt x="10041448" y="1207124"/>
                    <a:pt x="7793590" y="2185695"/>
                    <a:pt x="5020724" y="2185695"/>
                  </a:cubicBezTo>
                  <a:close/>
                </a:path>
              </a:pathLst>
            </a:custGeom>
            <a:blipFill>
              <a:blip r:embed="rId4"/>
              <a:stretch>
                <a:fillRect l="0" t="-91321" r="0" b="-114765"/>
              </a:stretch>
            </a:blipFill>
          </p:spPr>
        </p:sp>
      </p:grpSp>
      <p:grpSp>
        <p:nvGrpSpPr>
          <p:cNvPr name="Group 5" id="5"/>
          <p:cNvGrpSpPr/>
          <p:nvPr/>
        </p:nvGrpSpPr>
        <p:grpSpPr>
          <a:xfrm rot="0">
            <a:off x="1028700" y="3998429"/>
            <a:ext cx="499331" cy="4993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486"/>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8" id="8"/>
          <p:cNvGrpSpPr/>
          <p:nvPr/>
        </p:nvGrpSpPr>
        <p:grpSpPr>
          <a:xfrm rot="0">
            <a:off x="1747106" y="3998429"/>
            <a:ext cx="499331" cy="499331"/>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1" id="11"/>
          <p:cNvGrpSpPr/>
          <p:nvPr/>
        </p:nvGrpSpPr>
        <p:grpSpPr>
          <a:xfrm rot="0">
            <a:off x="2465511" y="3998429"/>
            <a:ext cx="499331" cy="4993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70"/>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4" id="14"/>
          <p:cNvGrpSpPr/>
          <p:nvPr/>
        </p:nvGrpSpPr>
        <p:grpSpPr>
          <a:xfrm rot="0">
            <a:off x="17259300" y="5076664"/>
            <a:ext cx="3086100" cy="308610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E698E"/>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sp>
        <p:nvSpPr>
          <p:cNvPr name="TextBox 17" id="17"/>
          <p:cNvSpPr txBox="true"/>
          <p:nvPr/>
        </p:nvSpPr>
        <p:spPr>
          <a:xfrm rot="0">
            <a:off x="1528031" y="4899927"/>
            <a:ext cx="7971404" cy="3018425"/>
          </a:xfrm>
          <a:prstGeom prst="rect">
            <a:avLst/>
          </a:prstGeom>
        </p:spPr>
        <p:txBody>
          <a:bodyPr anchor="t" rtlCol="false" tIns="0" lIns="0" bIns="0" rIns="0">
            <a:spAutoFit/>
          </a:bodyPr>
          <a:lstStyle/>
          <a:p>
            <a:pPr algn="l" marL="0" indent="0" lvl="0">
              <a:lnSpc>
                <a:spcPts val="11648"/>
              </a:lnSpc>
            </a:pPr>
            <a:r>
              <a:rPr lang="en-US" b="true" sz="11200">
                <a:solidFill>
                  <a:srgbClr val="0F1035"/>
                </a:solidFill>
                <a:latin typeface="Glacial Indifference Bold"/>
                <a:ea typeface="Glacial Indifference Bold"/>
                <a:cs typeface="Glacial Indifference Bold"/>
                <a:sym typeface="Glacial Indifference Bold"/>
              </a:rPr>
              <a:t>Project Overview</a:t>
            </a:r>
          </a:p>
        </p:txBody>
      </p:sp>
      <p:sp>
        <p:nvSpPr>
          <p:cNvPr name="TextBox 18" id="18"/>
          <p:cNvSpPr txBox="true"/>
          <p:nvPr/>
        </p:nvSpPr>
        <p:spPr>
          <a:xfrm rot="0">
            <a:off x="8625786" y="5245002"/>
            <a:ext cx="7850806" cy="2292350"/>
          </a:xfrm>
          <a:prstGeom prst="rect">
            <a:avLst/>
          </a:prstGeom>
        </p:spPr>
        <p:txBody>
          <a:bodyPr anchor="t" rtlCol="false" tIns="0" lIns="0" bIns="0" rIns="0">
            <a:spAutoFit/>
          </a:bodyPr>
          <a:lstStyle/>
          <a:p>
            <a:pPr algn="just">
              <a:lnSpc>
                <a:spcPts val="3025"/>
              </a:lnSpc>
            </a:pPr>
            <a:r>
              <a:rPr lang="en-US" sz="2500">
                <a:solidFill>
                  <a:srgbClr val="0F1035"/>
                </a:solidFill>
                <a:latin typeface="Inter"/>
                <a:ea typeface="Inter"/>
                <a:cs typeface="Inter"/>
                <a:sym typeface="Inter"/>
              </a:rPr>
              <a:t>The Vehicle Fuel Expense Tracker is a Vue.js-based web app to log and monitor fuel expenses and mileage.</a:t>
            </a:r>
          </a:p>
          <a:p>
            <a:pPr algn="just">
              <a:lnSpc>
                <a:spcPts val="3025"/>
              </a:lnSpc>
            </a:pPr>
          </a:p>
          <a:p>
            <a:pPr algn="just" marL="0" indent="0" lvl="0">
              <a:lnSpc>
                <a:spcPts val="3025"/>
              </a:lnSpc>
            </a:pPr>
            <a:r>
              <a:rPr lang="en-US" sz="2500">
                <a:solidFill>
                  <a:srgbClr val="0F1035"/>
                </a:solidFill>
                <a:latin typeface="Inter"/>
                <a:ea typeface="Inter"/>
                <a:cs typeface="Inter"/>
                <a:sym typeface="Inter"/>
              </a:rPr>
              <a:t>It helps users analyze fuel consumption patterns and manage vehicle running costs efficiently.</a:t>
            </a:r>
          </a:p>
        </p:txBody>
      </p:sp>
      <p:sp>
        <p:nvSpPr>
          <p:cNvPr name="Freeform 19" id="19"/>
          <p:cNvSpPr/>
          <p:nvPr/>
        </p:nvSpPr>
        <p:spPr>
          <a:xfrm flipH="false" flipV="false" rot="0">
            <a:off x="13628659" y="8957973"/>
            <a:ext cx="2847933" cy="600655"/>
          </a:xfrm>
          <a:custGeom>
            <a:avLst/>
            <a:gdLst/>
            <a:ahLst/>
            <a:cxnLst/>
            <a:rect r="r" b="b" t="t" l="l"/>
            <a:pathLst>
              <a:path h="600655" w="2847933">
                <a:moveTo>
                  <a:pt x="0" y="0"/>
                </a:moveTo>
                <a:lnTo>
                  <a:pt x="2847933" y="0"/>
                </a:lnTo>
                <a:lnTo>
                  <a:pt x="2847933" y="600654"/>
                </a:lnTo>
                <a:lnTo>
                  <a:pt x="0" y="6006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65486"/>
        </a:solidFill>
      </p:bgPr>
    </p:bg>
    <p:spTree>
      <p:nvGrpSpPr>
        <p:cNvPr id="1" name=""/>
        <p:cNvGrpSpPr/>
        <p:nvPr/>
      </p:nvGrpSpPr>
      <p:grpSpPr>
        <a:xfrm>
          <a:off x="0" y="0"/>
          <a:ext cx="0" cy="0"/>
          <a:chOff x="0" y="0"/>
          <a:chExt cx="0" cy="0"/>
        </a:xfrm>
      </p:grpSpPr>
      <p:sp>
        <p:nvSpPr>
          <p:cNvPr name="Freeform 2" id="2"/>
          <p:cNvSpPr/>
          <p:nvPr/>
        </p:nvSpPr>
        <p:spPr>
          <a:xfrm flipH="false" flipV="false" rot="0">
            <a:off x="12042704" y="-794760"/>
            <a:ext cx="8883508" cy="6864529"/>
          </a:xfrm>
          <a:custGeom>
            <a:avLst/>
            <a:gdLst/>
            <a:ahLst/>
            <a:cxnLst/>
            <a:rect r="r" b="b" t="t" l="l"/>
            <a:pathLst>
              <a:path h="6864529" w="8883508">
                <a:moveTo>
                  <a:pt x="0" y="0"/>
                </a:moveTo>
                <a:lnTo>
                  <a:pt x="8883508" y="0"/>
                </a:lnTo>
                <a:lnTo>
                  <a:pt x="8883508" y="6864529"/>
                </a:lnTo>
                <a:lnTo>
                  <a:pt x="0" y="6864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688912"/>
            <a:ext cx="6502127" cy="1371358"/>
          </a:xfrm>
          <a:custGeom>
            <a:avLst/>
            <a:gdLst/>
            <a:ahLst/>
            <a:cxnLst/>
            <a:rect r="r" b="b" t="t" l="l"/>
            <a:pathLst>
              <a:path h="1371358" w="6502127">
                <a:moveTo>
                  <a:pt x="0" y="0"/>
                </a:moveTo>
                <a:lnTo>
                  <a:pt x="6502127" y="0"/>
                </a:lnTo>
                <a:lnTo>
                  <a:pt x="6502127" y="1371357"/>
                </a:lnTo>
                <a:lnTo>
                  <a:pt x="0" y="13713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508331" y="4815205"/>
            <a:ext cx="6502127" cy="1371358"/>
          </a:xfrm>
          <a:custGeom>
            <a:avLst/>
            <a:gdLst/>
            <a:ahLst/>
            <a:cxnLst/>
            <a:rect r="r" b="b" t="t" l="l"/>
            <a:pathLst>
              <a:path h="1371358" w="6502127">
                <a:moveTo>
                  <a:pt x="0" y="0"/>
                </a:moveTo>
                <a:lnTo>
                  <a:pt x="6502127" y="0"/>
                </a:lnTo>
                <a:lnTo>
                  <a:pt x="6502127" y="1371358"/>
                </a:lnTo>
                <a:lnTo>
                  <a:pt x="0" y="13713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5224780"/>
            <a:ext cx="6502127" cy="1371358"/>
          </a:xfrm>
          <a:custGeom>
            <a:avLst/>
            <a:gdLst/>
            <a:ahLst/>
            <a:cxnLst/>
            <a:rect r="r" b="b" t="t" l="l"/>
            <a:pathLst>
              <a:path h="1371358" w="6502127">
                <a:moveTo>
                  <a:pt x="0" y="0"/>
                </a:moveTo>
                <a:lnTo>
                  <a:pt x="6502127" y="0"/>
                </a:lnTo>
                <a:lnTo>
                  <a:pt x="6502127" y="1371358"/>
                </a:lnTo>
                <a:lnTo>
                  <a:pt x="0" y="13713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508331" y="6351074"/>
            <a:ext cx="6502127" cy="1371358"/>
          </a:xfrm>
          <a:custGeom>
            <a:avLst/>
            <a:gdLst/>
            <a:ahLst/>
            <a:cxnLst/>
            <a:rect r="r" b="b" t="t" l="l"/>
            <a:pathLst>
              <a:path h="1371358" w="6502127">
                <a:moveTo>
                  <a:pt x="0" y="0"/>
                </a:moveTo>
                <a:lnTo>
                  <a:pt x="6502127" y="0"/>
                </a:lnTo>
                <a:lnTo>
                  <a:pt x="6502127" y="1371357"/>
                </a:lnTo>
                <a:lnTo>
                  <a:pt x="0" y="13713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6760649"/>
            <a:ext cx="6502127" cy="1371358"/>
          </a:xfrm>
          <a:custGeom>
            <a:avLst/>
            <a:gdLst/>
            <a:ahLst/>
            <a:cxnLst/>
            <a:rect r="r" b="b" t="t" l="l"/>
            <a:pathLst>
              <a:path h="1371358" w="6502127">
                <a:moveTo>
                  <a:pt x="0" y="0"/>
                </a:moveTo>
                <a:lnTo>
                  <a:pt x="6502127" y="0"/>
                </a:lnTo>
                <a:lnTo>
                  <a:pt x="6502127" y="1371357"/>
                </a:lnTo>
                <a:lnTo>
                  <a:pt x="0" y="13713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508331" y="7886942"/>
            <a:ext cx="6502127" cy="1371358"/>
          </a:xfrm>
          <a:custGeom>
            <a:avLst/>
            <a:gdLst/>
            <a:ahLst/>
            <a:cxnLst/>
            <a:rect r="r" b="b" t="t" l="l"/>
            <a:pathLst>
              <a:path h="1371358" w="6502127">
                <a:moveTo>
                  <a:pt x="0" y="0"/>
                </a:moveTo>
                <a:lnTo>
                  <a:pt x="6502127" y="0"/>
                </a:lnTo>
                <a:lnTo>
                  <a:pt x="6502127" y="1371358"/>
                </a:lnTo>
                <a:lnTo>
                  <a:pt x="0" y="13713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393031" y="3933627"/>
            <a:ext cx="849580" cy="862878"/>
            <a:chOff x="0" y="0"/>
            <a:chExt cx="812800" cy="825523"/>
          </a:xfrm>
        </p:grpSpPr>
        <p:sp>
          <p:nvSpPr>
            <p:cNvPr name="Freeform 10" id="10"/>
            <p:cNvSpPr/>
            <p:nvPr/>
          </p:nvSpPr>
          <p:spPr>
            <a:xfrm flipH="false" flipV="false" rot="0">
              <a:off x="0" y="0"/>
              <a:ext cx="812800" cy="825523"/>
            </a:xfrm>
            <a:custGeom>
              <a:avLst/>
              <a:gdLst/>
              <a:ahLst/>
              <a:cxnLst/>
              <a:rect r="r" b="b" t="t" l="l"/>
              <a:pathLst>
                <a:path h="825523" w="812800">
                  <a:moveTo>
                    <a:pt x="406400" y="0"/>
                  </a:moveTo>
                  <a:cubicBezTo>
                    <a:pt x="181951" y="0"/>
                    <a:pt x="0" y="184800"/>
                    <a:pt x="0" y="412761"/>
                  </a:cubicBezTo>
                  <a:cubicBezTo>
                    <a:pt x="0" y="640723"/>
                    <a:pt x="181951" y="825523"/>
                    <a:pt x="406400" y="825523"/>
                  </a:cubicBezTo>
                  <a:cubicBezTo>
                    <a:pt x="630849" y="825523"/>
                    <a:pt x="812800" y="640723"/>
                    <a:pt x="812800" y="412761"/>
                  </a:cubicBezTo>
                  <a:cubicBezTo>
                    <a:pt x="812800" y="184800"/>
                    <a:pt x="630849" y="0"/>
                    <a:pt x="406400" y="0"/>
                  </a:cubicBezTo>
                  <a:close/>
                </a:path>
              </a:pathLst>
            </a:custGeom>
            <a:solidFill>
              <a:srgbClr val="365486"/>
            </a:solidFill>
          </p:spPr>
        </p:sp>
        <p:sp>
          <p:nvSpPr>
            <p:cNvPr name="TextBox 11" id="11"/>
            <p:cNvSpPr txBox="true"/>
            <p:nvPr/>
          </p:nvSpPr>
          <p:spPr>
            <a:xfrm>
              <a:off x="76200" y="20243"/>
              <a:ext cx="660400" cy="727887"/>
            </a:xfrm>
            <a:prstGeom prst="rect">
              <a:avLst/>
            </a:prstGeom>
          </p:spPr>
          <p:txBody>
            <a:bodyPr anchor="ctr" rtlCol="false" tIns="50800" lIns="50800" bIns="50800" rIns="50800"/>
            <a:lstStyle/>
            <a:p>
              <a:pPr algn="ctr">
                <a:lnSpc>
                  <a:spcPts val="4060"/>
                </a:lnSpc>
              </a:pPr>
              <a:r>
                <a:rPr lang="en-US" b="true" sz="2900">
                  <a:solidFill>
                    <a:srgbClr val="EEF5FF"/>
                  </a:solidFill>
                  <a:latin typeface="Open Sans Bold"/>
                  <a:ea typeface="Open Sans Bold"/>
                  <a:cs typeface="Open Sans Bold"/>
                  <a:sym typeface="Open Sans Bold"/>
                </a:rPr>
                <a:t>1</a:t>
              </a:r>
            </a:p>
          </p:txBody>
        </p:sp>
      </p:grpSp>
      <p:grpSp>
        <p:nvGrpSpPr>
          <p:cNvPr name="Group 12" id="12"/>
          <p:cNvGrpSpPr/>
          <p:nvPr/>
        </p:nvGrpSpPr>
        <p:grpSpPr>
          <a:xfrm rot="0">
            <a:off x="1393031" y="5479020"/>
            <a:ext cx="849580" cy="862878"/>
            <a:chOff x="0" y="0"/>
            <a:chExt cx="812800" cy="825523"/>
          </a:xfrm>
        </p:grpSpPr>
        <p:sp>
          <p:nvSpPr>
            <p:cNvPr name="Freeform 13" id="13"/>
            <p:cNvSpPr/>
            <p:nvPr/>
          </p:nvSpPr>
          <p:spPr>
            <a:xfrm flipH="false" flipV="false" rot="0">
              <a:off x="0" y="0"/>
              <a:ext cx="812800" cy="825523"/>
            </a:xfrm>
            <a:custGeom>
              <a:avLst/>
              <a:gdLst/>
              <a:ahLst/>
              <a:cxnLst/>
              <a:rect r="r" b="b" t="t" l="l"/>
              <a:pathLst>
                <a:path h="825523" w="812800">
                  <a:moveTo>
                    <a:pt x="406400" y="0"/>
                  </a:moveTo>
                  <a:cubicBezTo>
                    <a:pt x="181951" y="0"/>
                    <a:pt x="0" y="184800"/>
                    <a:pt x="0" y="412761"/>
                  </a:cubicBezTo>
                  <a:cubicBezTo>
                    <a:pt x="0" y="640723"/>
                    <a:pt x="181951" y="825523"/>
                    <a:pt x="406400" y="825523"/>
                  </a:cubicBezTo>
                  <a:cubicBezTo>
                    <a:pt x="630849" y="825523"/>
                    <a:pt x="812800" y="640723"/>
                    <a:pt x="812800" y="412761"/>
                  </a:cubicBezTo>
                  <a:cubicBezTo>
                    <a:pt x="812800" y="184800"/>
                    <a:pt x="630849" y="0"/>
                    <a:pt x="406400" y="0"/>
                  </a:cubicBezTo>
                  <a:close/>
                </a:path>
              </a:pathLst>
            </a:custGeom>
            <a:solidFill>
              <a:srgbClr val="365486"/>
            </a:solidFill>
          </p:spPr>
        </p:sp>
        <p:sp>
          <p:nvSpPr>
            <p:cNvPr name="TextBox 14" id="14"/>
            <p:cNvSpPr txBox="true"/>
            <p:nvPr/>
          </p:nvSpPr>
          <p:spPr>
            <a:xfrm>
              <a:off x="76200" y="20243"/>
              <a:ext cx="660400" cy="727887"/>
            </a:xfrm>
            <a:prstGeom prst="rect">
              <a:avLst/>
            </a:prstGeom>
          </p:spPr>
          <p:txBody>
            <a:bodyPr anchor="ctr" rtlCol="false" tIns="50800" lIns="50800" bIns="50800" rIns="50800"/>
            <a:lstStyle/>
            <a:p>
              <a:pPr algn="ctr">
                <a:lnSpc>
                  <a:spcPts val="4060"/>
                </a:lnSpc>
              </a:pPr>
              <a:r>
                <a:rPr lang="en-US" b="true" sz="2900">
                  <a:solidFill>
                    <a:srgbClr val="EEF5FF"/>
                  </a:solidFill>
                  <a:latin typeface="Open Sans Bold"/>
                  <a:ea typeface="Open Sans Bold"/>
                  <a:cs typeface="Open Sans Bold"/>
                  <a:sym typeface="Open Sans Bold"/>
                </a:rPr>
                <a:t>2</a:t>
              </a:r>
            </a:p>
          </p:txBody>
        </p:sp>
      </p:grpSp>
      <p:grpSp>
        <p:nvGrpSpPr>
          <p:cNvPr name="Group 15" id="15"/>
          <p:cNvGrpSpPr/>
          <p:nvPr/>
        </p:nvGrpSpPr>
        <p:grpSpPr>
          <a:xfrm rot="0">
            <a:off x="1393031" y="7014889"/>
            <a:ext cx="849580" cy="862878"/>
            <a:chOff x="0" y="0"/>
            <a:chExt cx="812800" cy="825523"/>
          </a:xfrm>
        </p:grpSpPr>
        <p:sp>
          <p:nvSpPr>
            <p:cNvPr name="Freeform 16" id="16"/>
            <p:cNvSpPr/>
            <p:nvPr/>
          </p:nvSpPr>
          <p:spPr>
            <a:xfrm flipH="false" flipV="false" rot="0">
              <a:off x="0" y="0"/>
              <a:ext cx="812800" cy="825523"/>
            </a:xfrm>
            <a:custGeom>
              <a:avLst/>
              <a:gdLst/>
              <a:ahLst/>
              <a:cxnLst/>
              <a:rect r="r" b="b" t="t" l="l"/>
              <a:pathLst>
                <a:path h="825523" w="812800">
                  <a:moveTo>
                    <a:pt x="406400" y="0"/>
                  </a:moveTo>
                  <a:cubicBezTo>
                    <a:pt x="181951" y="0"/>
                    <a:pt x="0" y="184800"/>
                    <a:pt x="0" y="412761"/>
                  </a:cubicBezTo>
                  <a:cubicBezTo>
                    <a:pt x="0" y="640723"/>
                    <a:pt x="181951" y="825523"/>
                    <a:pt x="406400" y="825523"/>
                  </a:cubicBezTo>
                  <a:cubicBezTo>
                    <a:pt x="630849" y="825523"/>
                    <a:pt x="812800" y="640723"/>
                    <a:pt x="812800" y="412761"/>
                  </a:cubicBezTo>
                  <a:cubicBezTo>
                    <a:pt x="812800" y="184800"/>
                    <a:pt x="630849" y="0"/>
                    <a:pt x="406400" y="0"/>
                  </a:cubicBezTo>
                  <a:close/>
                </a:path>
              </a:pathLst>
            </a:custGeom>
            <a:solidFill>
              <a:srgbClr val="365486"/>
            </a:solidFill>
          </p:spPr>
        </p:sp>
        <p:sp>
          <p:nvSpPr>
            <p:cNvPr name="TextBox 17" id="17"/>
            <p:cNvSpPr txBox="true"/>
            <p:nvPr/>
          </p:nvSpPr>
          <p:spPr>
            <a:xfrm>
              <a:off x="76200" y="20243"/>
              <a:ext cx="660400" cy="727887"/>
            </a:xfrm>
            <a:prstGeom prst="rect">
              <a:avLst/>
            </a:prstGeom>
          </p:spPr>
          <p:txBody>
            <a:bodyPr anchor="ctr" rtlCol="false" tIns="50800" lIns="50800" bIns="50800" rIns="50800"/>
            <a:lstStyle/>
            <a:p>
              <a:pPr algn="ctr">
                <a:lnSpc>
                  <a:spcPts val="4060"/>
                </a:lnSpc>
              </a:pPr>
              <a:r>
                <a:rPr lang="en-US" b="true" sz="2900">
                  <a:solidFill>
                    <a:srgbClr val="EEF5FF"/>
                  </a:solidFill>
                  <a:latin typeface="Open Sans Bold"/>
                  <a:ea typeface="Open Sans Bold"/>
                  <a:cs typeface="Open Sans Bold"/>
                  <a:sym typeface="Open Sans Bold"/>
                </a:rPr>
                <a:t>3</a:t>
              </a:r>
            </a:p>
          </p:txBody>
        </p:sp>
      </p:grpSp>
      <p:grpSp>
        <p:nvGrpSpPr>
          <p:cNvPr name="Group 18" id="18"/>
          <p:cNvGrpSpPr/>
          <p:nvPr/>
        </p:nvGrpSpPr>
        <p:grpSpPr>
          <a:xfrm rot="0">
            <a:off x="9835753" y="5059920"/>
            <a:ext cx="849580" cy="862878"/>
            <a:chOff x="0" y="0"/>
            <a:chExt cx="812800" cy="825523"/>
          </a:xfrm>
        </p:grpSpPr>
        <p:sp>
          <p:nvSpPr>
            <p:cNvPr name="Freeform 19" id="19"/>
            <p:cNvSpPr/>
            <p:nvPr/>
          </p:nvSpPr>
          <p:spPr>
            <a:xfrm flipH="false" flipV="false" rot="0">
              <a:off x="0" y="0"/>
              <a:ext cx="812800" cy="825523"/>
            </a:xfrm>
            <a:custGeom>
              <a:avLst/>
              <a:gdLst/>
              <a:ahLst/>
              <a:cxnLst/>
              <a:rect r="r" b="b" t="t" l="l"/>
              <a:pathLst>
                <a:path h="825523" w="812800">
                  <a:moveTo>
                    <a:pt x="406400" y="0"/>
                  </a:moveTo>
                  <a:cubicBezTo>
                    <a:pt x="181951" y="0"/>
                    <a:pt x="0" y="184800"/>
                    <a:pt x="0" y="412761"/>
                  </a:cubicBezTo>
                  <a:cubicBezTo>
                    <a:pt x="0" y="640723"/>
                    <a:pt x="181951" y="825523"/>
                    <a:pt x="406400" y="825523"/>
                  </a:cubicBezTo>
                  <a:cubicBezTo>
                    <a:pt x="630849" y="825523"/>
                    <a:pt x="812800" y="640723"/>
                    <a:pt x="812800" y="412761"/>
                  </a:cubicBezTo>
                  <a:cubicBezTo>
                    <a:pt x="812800" y="184800"/>
                    <a:pt x="630849" y="0"/>
                    <a:pt x="406400" y="0"/>
                  </a:cubicBezTo>
                  <a:close/>
                </a:path>
              </a:pathLst>
            </a:custGeom>
            <a:solidFill>
              <a:srgbClr val="365486"/>
            </a:solidFill>
          </p:spPr>
        </p:sp>
        <p:sp>
          <p:nvSpPr>
            <p:cNvPr name="TextBox 20" id="20"/>
            <p:cNvSpPr txBox="true"/>
            <p:nvPr/>
          </p:nvSpPr>
          <p:spPr>
            <a:xfrm>
              <a:off x="76200" y="20243"/>
              <a:ext cx="660400" cy="727887"/>
            </a:xfrm>
            <a:prstGeom prst="rect">
              <a:avLst/>
            </a:prstGeom>
          </p:spPr>
          <p:txBody>
            <a:bodyPr anchor="ctr" rtlCol="false" tIns="50800" lIns="50800" bIns="50800" rIns="50800"/>
            <a:lstStyle/>
            <a:p>
              <a:pPr algn="ctr">
                <a:lnSpc>
                  <a:spcPts val="4060"/>
                </a:lnSpc>
              </a:pPr>
              <a:r>
                <a:rPr lang="en-US" b="true" sz="2900">
                  <a:solidFill>
                    <a:srgbClr val="EEF5FF"/>
                  </a:solidFill>
                  <a:latin typeface="Open Sans Bold"/>
                  <a:ea typeface="Open Sans Bold"/>
                  <a:cs typeface="Open Sans Bold"/>
                  <a:sym typeface="Open Sans Bold"/>
                </a:rPr>
                <a:t>4</a:t>
              </a:r>
            </a:p>
          </p:txBody>
        </p:sp>
      </p:grpSp>
      <p:grpSp>
        <p:nvGrpSpPr>
          <p:cNvPr name="Group 21" id="21"/>
          <p:cNvGrpSpPr/>
          <p:nvPr/>
        </p:nvGrpSpPr>
        <p:grpSpPr>
          <a:xfrm rot="0">
            <a:off x="9835753" y="6596112"/>
            <a:ext cx="849580" cy="862878"/>
            <a:chOff x="0" y="0"/>
            <a:chExt cx="812800" cy="825523"/>
          </a:xfrm>
        </p:grpSpPr>
        <p:sp>
          <p:nvSpPr>
            <p:cNvPr name="Freeform 22" id="22"/>
            <p:cNvSpPr/>
            <p:nvPr/>
          </p:nvSpPr>
          <p:spPr>
            <a:xfrm flipH="false" flipV="false" rot="0">
              <a:off x="0" y="0"/>
              <a:ext cx="812800" cy="825523"/>
            </a:xfrm>
            <a:custGeom>
              <a:avLst/>
              <a:gdLst/>
              <a:ahLst/>
              <a:cxnLst/>
              <a:rect r="r" b="b" t="t" l="l"/>
              <a:pathLst>
                <a:path h="825523" w="812800">
                  <a:moveTo>
                    <a:pt x="406400" y="0"/>
                  </a:moveTo>
                  <a:cubicBezTo>
                    <a:pt x="181951" y="0"/>
                    <a:pt x="0" y="184800"/>
                    <a:pt x="0" y="412761"/>
                  </a:cubicBezTo>
                  <a:cubicBezTo>
                    <a:pt x="0" y="640723"/>
                    <a:pt x="181951" y="825523"/>
                    <a:pt x="406400" y="825523"/>
                  </a:cubicBezTo>
                  <a:cubicBezTo>
                    <a:pt x="630849" y="825523"/>
                    <a:pt x="812800" y="640723"/>
                    <a:pt x="812800" y="412761"/>
                  </a:cubicBezTo>
                  <a:cubicBezTo>
                    <a:pt x="812800" y="184800"/>
                    <a:pt x="630849" y="0"/>
                    <a:pt x="406400" y="0"/>
                  </a:cubicBezTo>
                  <a:close/>
                </a:path>
              </a:pathLst>
            </a:custGeom>
            <a:solidFill>
              <a:srgbClr val="365486"/>
            </a:solidFill>
          </p:spPr>
        </p:sp>
        <p:sp>
          <p:nvSpPr>
            <p:cNvPr name="TextBox 23" id="23"/>
            <p:cNvSpPr txBox="true"/>
            <p:nvPr/>
          </p:nvSpPr>
          <p:spPr>
            <a:xfrm>
              <a:off x="76200" y="20243"/>
              <a:ext cx="660400" cy="727887"/>
            </a:xfrm>
            <a:prstGeom prst="rect">
              <a:avLst/>
            </a:prstGeom>
          </p:spPr>
          <p:txBody>
            <a:bodyPr anchor="ctr" rtlCol="false" tIns="50800" lIns="50800" bIns="50800" rIns="50800"/>
            <a:lstStyle/>
            <a:p>
              <a:pPr algn="ctr">
                <a:lnSpc>
                  <a:spcPts val="4060"/>
                </a:lnSpc>
              </a:pPr>
              <a:r>
                <a:rPr lang="en-US" b="true" sz="2900">
                  <a:solidFill>
                    <a:srgbClr val="EEF5FF"/>
                  </a:solidFill>
                  <a:latin typeface="Open Sans Bold"/>
                  <a:ea typeface="Open Sans Bold"/>
                  <a:cs typeface="Open Sans Bold"/>
                  <a:sym typeface="Open Sans Bold"/>
                </a:rPr>
                <a:t>5</a:t>
              </a:r>
            </a:p>
          </p:txBody>
        </p:sp>
      </p:grpSp>
      <p:grpSp>
        <p:nvGrpSpPr>
          <p:cNvPr name="Group 24" id="24"/>
          <p:cNvGrpSpPr/>
          <p:nvPr/>
        </p:nvGrpSpPr>
        <p:grpSpPr>
          <a:xfrm rot="0">
            <a:off x="9835753" y="8132006"/>
            <a:ext cx="849580" cy="862878"/>
            <a:chOff x="0" y="0"/>
            <a:chExt cx="812800" cy="825523"/>
          </a:xfrm>
        </p:grpSpPr>
        <p:sp>
          <p:nvSpPr>
            <p:cNvPr name="Freeform 25" id="25"/>
            <p:cNvSpPr/>
            <p:nvPr/>
          </p:nvSpPr>
          <p:spPr>
            <a:xfrm flipH="false" flipV="false" rot="0">
              <a:off x="0" y="0"/>
              <a:ext cx="812800" cy="825523"/>
            </a:xfrm>
            <a:custGeom>
              <a:avLst/>
              <a:gdLst/>
              <a:ahLst/>
              <a:cxnLst/>
              <a:rect r="r" b="b" t="t" l="l"/>
              <a:pathLst>
                <a:path h="825523" w="812800">
                  <a:moveTo>
                    <a:pt x="406400" y="0"/>
                  </a:moveTo>
                  <a:cubicBezTo>
                    <a:pt x="181951" y="0"/>
                    <a:pt x="0" y="184800"/>
                    <a:pt x="0" y="412761"/>
                  </a:cubicBezTo>
                  <a:cubicBezTo>
                    <a:pt x="0" y="640723"/>
                    <a:pt x="181951" y="825523"/>
                    <a:pt x="406400" y="825523"/>
                  </a:cubicBezTo>
                  <a:cubicBezTo>
                    <a:pt x="630849" y="825523"/>
                    <a:pt x="812800" y="640723"/>
                    <a:pt x="812800" y="412761"/>
                  </a:cubicBezTo>
                  <a:cubicBezTo>
                    <a:pt x="812800" y="184800"/>
                    <a:pt x="630849" y="0"/>
                    <a:pt x="406400" y="0"/>
                  </a:cubicBezTo>
                  <a:close/>
                </a:path>
              </a:pathLst>
            </a:custGeom>
            <a:solidFill>
              <a:srgbClr val="365486"/>
            </a:solidFill>
          </p:spPr>
        </p:sp>
        <p:sp>
          <p:nvSpPr>
            <p:cNvPr name="TextBox 26" id="26"/>
            <p:cNvSpPr txBox="true"/>
            <p:nvPr/>
          </p:nvSpPr>
          <p:spPr>
            <a:xfrm>
              <a:off x="76200" y="20243"/>
              <a:ext cx="660400" cy="727887"/>
            </a:xfrm>
            <a:prstGeom prst="rect">
              <a:avLst/>
            </a:prstGeom>
          </p:spPr>
          <p:txBody>
            <a:bodyPr anchor="ctr" rtlCol="false" tIns="50800" lIns="50800" bIns="50800" rIns="50800"/>
            <a:lstStyle/>
            <a:p>
              <a:pPr algn="ctr">
                <a:lnSpc>
                  <a:spcPts val="4060"/>
                </a:lnSpc>
              </a:pPr>
              <a:r>
                <a:rPr lang="en-US" b="true" sz="2900">
                  <a:solidFill>
                    <a:srgbClr val="EEF5FF"/>
                  </a:solidFill>
                  <a:latin typeface="Open Sans Bold"/>
                  <a:ea typeface="Open Sans Bold"/>
                  <a:cs typeface="Open Sans Bold"/>
                  <a:sym typeface="Open Sans Bold"/>
                </a:rPr>
                <a:t>6</a:t>
              </a:r>
            </a:p>
          </p:txBody>
        </p:sp>
      </p:grpSp>
      <p:grpSp>
        <p:nvGrpSpPr>
          <p:cNvPr name="Group 27" id="27"/>
          <p:cNvGrpSpPr/>
          <p:nvPr/>
        </p:nvGrpSpPr>
        <p:grpSpPr>
          <a:xfrm rot="0">
            <a:off x="1028700" y="2610900"/>
            <a:ext cx="499331" cy="49933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F5FF"/>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30" id="30"/>
          <p:cNvGrpSpPr/>
          <p:nvPr/>
        </p:nvGrpSpPr>
        <p:grpSpPr>
          <a:xfrm rot="0">
            <a:off x="1747106" y="2610900"/>
            <a:ext cx="499331" cy="499331"/>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32" id="32"/>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33" id="33"/>
          <p:cNvGrpSpPr/>
          <p:nvPr/>
        </p:nvGrpSpPr>
        <p:grpSpPr>
          <a:xfrm rot="0">
            <a:off x="2465511" y="2610900"/>
            <a:ext cx="499331" cy="499331"/>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70"/>
            </a:solidFill>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sp>
        <p:nvSpPr>
          <p:cNvPr name="TextBox 36" id="36"/>
          <p:cNvSpPr txBox="true"/>
          <p:nvPr/>
        </p:nvSpPr>
        <p:spPr>
          <a:xfrm rot="0">
            <a:off x="1028700" y="802643"/>
            <a:ext cx="13450725" cy="1559557"/>
          </a:xfrm>
          <a:prstGeom prst="rect">
            <a:avLst/>
          </a:prstGeom>
        </p:spPr>
        <p:txBody>
          <a:bodyPr anchor="t" rtlCol="false" tIns="0" lIns="0" bIns="0" rIns="0">
            <a:spAutoFit/>
          </a:bodyPr>
          <a:lstStyle/>
          <a:p>
            <a:pPr algn="l" marL="0" indent="0" lvl="0">
              <a:lnSpc>
                <a:spcPts val="12740"/>
              </a:lnSpc>
              <a:spcBef>
                <a:spcPct val="0"/>
              </a:spcBef>
            </a:pPr>
            <a:r>
              <a:rPr lang="en-US" b="true" sz="9100">
                <a:solidFill>
                  <a:srgbClr val="EEF5FF"/>
                </a:solidFill>
                <a:latin typeface="Glacial Indifference Bold"/>
                <a:ea typeface="Glacial Indifference Bold"/>
                <a:cs typeface="Glacial Indifference Bold"/>
                <a:sym typeface="Glacial Indifference Bold"/>
              </a:rPr>
              <a:t>TECH STACK USED</a:t>
            </a:r>
          </a:p>
        </p:txBody>
      </p:sp>
      <p:sp>
        <p:nvSpPr>
          <p:cNvPr name="TextBox 37" id="37"/>
          <p:cNvSpPr txBox="true"/>
          <p:nvPr/>
        </p:nvSpPr>
        <p:spPr>
          <a:xfrm rot="0">
            <a:off x="2545084" y="4119199"/>
            <a:ext cx="4985743" cy="464821"/>
          </a:xfrm>
          <a:prstGeom prst="rect">
            <a:avLst/>
          </a:prstGeom>
        </p:spPr>
        <p:txBody>
          <a:bodyPr anchor="t" rtlCol="false" tIns="0" lIns="0" bIns="0" rIns="0">
            <a:spAutoFit/>
          </a:bodyPr>
          <a:lstStyle/>
          <a:p>
            <a:pPr algn="l">
              <a:lnSpc>
                <a:spcPts val="3779"/>
              </a:lnSpc>
            </a:pPr>
            <a:r>
              <a:rPr lang="en-US" sz="2699">
                <a:solidFill>
                  <a:srgbClr val="365486"/>
                </a:solidFill>
                <a:latin typeface="Gotham"/>
                <a:ea typeface="Gotham"/>
                <a:cs typeface="Gotham"/>
                <a:sym typeface="Gotham"/>
              </a:rPr>
              <a:t>HTML</a:t>
            </a:r>
          </a:p>
        </p:txBody>
      </p:sp>
      <p:sp>
        <p:nvSpPr>
          <p:cNvPr name="TextBox 38" id="38"/>
          <p:cNvSpPr txBox="true"/>
          <p:nvPr/>
        </p:nvSpPr>
        <p:spPr>
          <a:xfrm rot="0">
            <a:off x="2545084" y="7168288"/>
            <a:ext cx="4985743" cy="464821"/>
          </a:xfrm>
          <a:prstGeom prst="rect">
            <a:avLst/>
          </a:prstGeom>
        </p:spPr>
        <p:txBody>
          <a:bodyPr anchor="t" rtlCol="false" tIns="0" lIns="0" bIns="0" rIns="0">
            <a:spAutoFit/>
          </a:bodyPr>
          <a:lstStyle/>
          <a:p>
            <a:pPr algn="l">
              <a:lnSpc>
                <a:spcPts val="3779"/>
              </a:lnSpc>
            </a:pPr>
            <a:r>
              <a:rPr lang="en-US" sz="2699">
                <a:solidFill>
                  <a:srgbClr val="365486"/>
                </a:solidFill>
                <a:latin typeface="Gotham"/>
                <a:ea typeface="Gotham"/>
                <a:cs typeface="Gotham"/>
                <a:sym typeface="Gotham"/>
              </a:rPr>
              <a:t>Vue Js</a:t>
            </a:r>
          </a:p>
        </p:txBody>
      </p:sp>
      <p:sp>
        <p:nvSpPr>
          <p:cNvPr name="TextBox 39" id="39"/>
          <p:cNvSpPr txBox="true"/>
          <p:nvPr/>
        </p:nvSpPr>
        <p:spPr>
          <a:xfrm rot="0">
            <a:off x="10987806" y="5213320"/>
            <a:ext cx="5022652" cy="464821"/>
          </a:xfrm>
          <a:prstGeom prst="rect">
            <a:avLst/>
          </a:prstGeom>
        </p:spPr>
        <p:txBody>
          <a:bodyPr anchor="t" rtlCol="false" tIns="0" lIns="0" bIns="0" rIns="0">
            <a:spAutoFit/>
          </a:bodyPr>
          <a:lstStyle/>
          <a:p>
            <a:pPr algn="l">
              <a:lnSpc>
                <a:spcPts val="3779"/>
              </a:lnSpc>
            </a:pPr>
            <a:r>
              <a:rPr lang="en-US" sz="2699">
                <a:solidFill>
                  <a:srgbClr val="365486"/>
                </a:solidFill>
                <a:latin typeface="Gotham"/>
                <a:ea typeface="Gotham"/>
                <a:cs typeface="Gotham"/>
                <a:sym typeface="Gotham"/>
              </a:rPr>
              <a:t>Node Js</a:t>
            </a:r>
          </a:p>
        </p:txBody>
      </p:sp>
      <p:sp>
        <p:nvSpPr>
          <p:cNvPr name="TextBox 40" id="40"/>
          <p:cNvSpPr txBox="true"/>
          <p:nvPr/>
        </p:nvSpPr>
        <p:spPr>
          <a:xfrm rot="0">
            <a:off x="10987806" y="6744782"/>
            <a:ext cx="5022652" cy="464821"/>
          </a:xfrm>
          <a:prstGeom prst="rect">
            <a:avLst/>
          </a:prstGeom>
        </p:spPr>
        <p:txBody>
          <a:bodyPr anchor="t" rtlCol="false" tIns="0" lIns="0" bIns="0" rIns="0">
            <a:spAutoFit/>
          </a:bodyPr>
          <a:lstStyle/>
          <a:p>
            <a:pPr algn="l">
              <a:lnSpc>
                <a:spcPts val="3779"/>
              </a:lnSpc>
            </a:pPr>
            <a:r>
              <a:rPr lang="en-US" sz="2699">
                <a:solidFill>
                  <a:srgbClr val="365486"/>
                </a:solidFill>
                <a:latin typeface="Gotham"/>
                <a:ea typeface="Gotham"/>
                <a:cs typeface="Gotham"/>
                <a:sym typeface="Gotham"/>
              </a:rPr>
              <a:t>Express Js</a:t>
            </a:r>
          </a:p>
        </p:txBody>
      </p:sp>
      <p:sp>
        <p:nvSpPr>
          <p:cNvPr name="TextBox 41" id="41"/>
          <p:cNvSpPr txBox="true"/>
          <p:nvPr/>
        </p:nvSpPr>
        <p:spPr>
          <a:xfrm rot="0">
            <a:off x="10987806" y="8275946"/>
            <a:ext cx="5022652" cy="464821"/>
          </a:xfrm>
          <a:prstGeom prst="rect">
            <a:avLst/>
          </a:prstGeom>
        </p:spPr>
        <p:txBody>
          <a:bodyPr anchor="t" rtlCol="false" tIns="0" lIns="0" bIns="0" rIns="0">
            <a:spAutoFit/>
          </a:bodyPr>
          <a:lstStyle/>
          <a:p>
            <a:pPr algn="l">
              <a:lnSpc>
                <a:spcPts val="3779"/>
              </a:lnSpc>
            </a:pPr>
            <a:r>
              <a:rPr lang="en-US" sz="2699">
                <a:solidFill>
                  <a:srgbClr val="365486"/>
                </a:solidFill>
                <a:latin typeface="Gotham"/>
                <a:ea typeface="Gotham"/>
                <a:cs typeface="Gotham"/>
                <a:sym typeface="Gotham"/>
              </a:rPr>
              <a:t>Bootstrap</a:t>
            </a:r>
          </a:p>
        </p:txBody>
      </p:sp>
      <p:sp>
        <p:nvSpPr>
          <p:cNvPr name="TextBox 42" id="42"/>
          <p:cNvSpPr txBox="true"/>
          <p:nvPr/>
        </p:nvSpPr>
        <p:spPr>
          <a:xfrm rot="0">
            <a:off x="2545084" y="5623762"/>
            <a:ext cx="4985743" cy="464821"/>
          </a:xfrm>
          <a:prstGeom prst="rect">
            <a:avLst/>
          </a:prstGeom>
        </p:spPr>
        <p:txBody>
          <a:bodyPr anchor="t" rtlCol="false" tIns="0" lIns="0" bIns="0" rIns="0">
            <a:spAutoFit/>
          </a:bodyPr>
          <a:lstStyle/>
          <a:p>
            <a:pPr algn="l">
              <a:lnSpc>
                <a:spcPts val="3779"/>
              </a:lnSpc>
            </a:pPr>
            <a:r>
              <a:rPr lang="en-US" sz="2699">
                <a:solidFill>
                  <a:srgbClr val="365486"/>
                </a:solidFill>
                <a:latin typeface="Gotham"/>
                <a:ea typeface="Gotham"/>
                <a:cs typeface="Gotham"/>
                <a:sym typeface="Gotham"/>
              </a:rPr>
              <a:t>CSS</a:t>
            </a:r>
          </a:p>
        </p:txBody>
      </p:sp>
      <p:grpSp>
        <p:nvGrpSpPr>
          <p:cNvPr name="Group 43" id="43"/>
          <p:cNvGrpSpPr/>
          <p:nvPr/>
        </p:nvGrpSpPr>
        <p:grpSpPr>
          <a:xfrm rot="0">
            <a:off x="16484458" y="-514350"/>
            <a:ext cx="3086100" cy="3086100"/>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5FF"/>
        </a:solidFill>
      </p:bgPr>
    </p:bg>
    <p:spTree>
      <p:nvGrpSpPr>
        <p:cNvPr id="1" name=""/>
        <p:cNvGrpSpPr/>
        <p:nvPr/>
      </p:nvGrpSpPr>
      <p:grpSpPr>
        <a:xfrm>
          <a:off x="0" y="0"/>
          <a:ext cx="0" cy="0"/>
          <a:chOff x="0" y="0"/>
          <a:chExt cx="0" cy="0"/>
        </a:xfrm>
      </p:grpSpPr>
      <p:grpSp>
        <p:nvGrpSpPr>
          <p:cNvPr name="Group 2" id="2"/>
          <p:cNvGrpSpPr/>
          <p:nvPr/>
        </p:nvGrpSpPr>
        <p:grpSpPr>
          <a:xfrm rot="0">
            <a:off x="1597380" y="1289608"/>
            <a:ext cx="15093239" cy="7707783"/>
            <a:chOff x="0" y="0"/>
            <a:chExt cx="2612006" cy="1333894"/>
          </a:xfrm>
        </p:grpSpPr>
        <p:sp>
          <p:nvSpPr>
            <p:cNvPr name="Freeform 3" id="3"/>
            <p:cNvSpPr/>
            <p:nvPr/>
          </p:nvSpPr>
          <p:spPr>
            <a:xfrm flipH="false" flipV="false" rot="0">
              <a:off x="0" y="0"/>
              <a:ext cx="2612006" cy="1333894"/>
            </a:xfrm>
            <a:custGeom>
              <a:avLst/>
              <a:gdLst/>
              <a:ahLst/>
              <a:cxnLst/>
              <a:rect r="r" b="b" t="t" l="l"/>
              <a:pathLst>
                <a:path h="1333894" w="2612006">
                  <a:moveTo>
                    <a:pt x="11798" y="0"/>
                  </a:moveTo>
                  <a:lnTo>
                    <a:pt x="2600209" y="0"/>
                  </a:lnTo>
                  <a:cubicBezTo>
                    <a:pt x="2603338" y="0"/>
                    <a:pt x="2606338" y="1243"/>
                    <a:pt x="2608551" y="3455"/>
                  </a:cubicBezTo>
                  <a:cubicBezTo>
                    <a:pt x="2610763" y="5668"/>
                    <a:pt x="2612006" y="8669"/>
                    <a:pt x="2612006" y="11798"/>
                  </a:cubicBezTo>
                  <a:lnTo>
                    <a:pt x="2612006" y="1322096"/>
                  </a:lnTo>
                  <a:cubicBezTo>
                    <a:pt x="2612006" y="1328612"/>
                    <a:pt x="2606724" y="1333894"/>
                    <a:pt x="2600209" y="1333894"/>
                  </a:cubicBezTo>
                  <a:lnTo>
                    <a:pt x="11798" y="1333894"/>
                  </a:lnTo>
                  <a:cubicBezTo>
                    <a:pt x="5282" y="1333894"/>
                    <a:pt x="0" y="1328612"/>
                    <a:pt x="0" y="1322096"/>
                  </a:cubicBezTo>
                  <a:lnTo>
                    <a:pt x="0" y="11798"/>
                  </a:lnTo>
                  <a:cubicBezTo>
                    <a:pt x="0" y="5282"/>
                    <a:pt x="5282" y="0"/>
                    <a:pt x="11798" y="0"/>
                  </a:cubicBezTo>
                  <a:close/>
                </a:path>
              </a:pathLst>
            </a:custGeom>
            <a:blipFill>
              <a:blip r:embed="rId2"/>
              <a:stretch>
                <a:fillRect l="-15012" t="-26628" r="-10392" b="-2600"/>
              </a:stretch>
            </a:blipFill>
          </p:spPr>
        </p:sp>
      </p:grpSp>
      <p:grpSp>
        <p:nvGrpSpPr>
          <p:cNvPr name="Group 4" id="4"/>
          <p:cNvGrpSpPr/>
          <p:nvPr/>
        </p:nvGrpSpPr>
        <p:grpSpPr>
          <a:xfrm rot="0">
            <a:off x="8059370" y="178275"/>
            <a:ext cx="7033608" cy="9879515"/>
            <a:chOff x="0" y="0"/>
            <a:chExt cx="1852473" cy="2602012"/>
          </a:xfrm>
        </p:grpSpPr>
        <p:sp>
          <p:nvSpPr>
            <p:cNvPr name="Freeform 5" id="5"/>
            <p:cNvSpPr/>
            <p:nvPr/>
          </p:nvSpPr>
          <p:spPr>
            <a:xfrm flipH="false" flipV="false" rot="0">
              <a:off x="0" y="0"/>
              <a:ext cx="1852473" cy="2602012"/>
            </a:xfrm>
            <a:custGeom>
              <a:avLst/>
              <a:gdLst/>
              <a:ahLst/>
              <a:cxnLst/>
              <a:rect r="r" b="b" t="t" l="l"/>
              <a:pathLst>
                <a:path h="2602012" w="1852473">
                  <a:moveTo>
                    <a:pt x="56136" y="0"/>
                  </a:moveTo>
                  <a:lnTo>
                    <a:pt x="1796337" y="0"/>
                  </a:lnTo>
                  <a:cubicBezTo>
                    <a:pt x="1827340" y="0"/>
                    <a:pt x="1852473" y="25133"/>
                    <a:pt x="1852473" y="56136"/>
                  </a:cubicBezTo>
                  <a:lnTo>
                    <a:pt x="1852473" y="2545876"/>
                  </a:lnTo>
                  <a:cubicBezTo>
                    <a:pt x="1852473" y="2560765"/>
                    <a:pt x="1846559" y="2575043"/>
                    <a:pt x="1836031" y="2585570"/>
                  </a:cubicBezTo>
                  <a:cubicBezTo>
                    <a:pt x="1825504" y="2596098"/>
                    <a:pt x="1811225" y="2602012"/>
                    <a:pt x="1796337" y="2602012"/>
                  </a:cubicBezTo>
                  <a:lnTo>
                    <a:pt x="56136" y="2602012"/>
                  </a:lnTo>
                  <a:cubicBezTo>
                    <a:pt x="25133" y="2602012"/>
                    <a:pt x="0" y="2576879"/>
                    <a:pt x="0" y="2545876"/>
                  </a:cubicBezTo>
                  <a:lnTo>
                    <a:pt x="0" y="56136"/>
                  </a:lnTo>
                  <a:cubicBezTo>
                    <a:pt x="0" y="25133"/>
                    <a:pt x="25133" y="0"/>
                    <a:pt x="56136" y="0"/>
                  </a:cubicBezTo>
                  <a:close/>
                </a:path>
              </a:pathLst>
            </a:custGeom>
            <a:solidFill>
              <a:srgbClr val="365486">
                <a:alpha val="94902"/>
              </a:srgbClr>
            </a:solidFill>
          </p:spPr>
        </p:sp>
        <p:sp>
          <p:nvSpPr>
            <p:cNvPr name="TextBox 6" id="6"/>
            <p:cNvSpPr txBox="true"/>
            <p:nvPr/>
          </p:nvSpPr>
          <p:spPr>
            <a:xfrm>
              <a:off x="0" y="-47625"/>
              <a:ext cx="1852473" cy="2649637"/>
            </a:xfrm>
            <a:prstGeom prst="rect">
              <a:avLst/>
            </a:prstGeom>
          </p:spPr>
          <p:txBody>
            <a:bodyPr anchor="ctr" rtlCol="false" tIns="50800" lIns="50800" bIns="50800" rIns="50800"/>
            <a:lstStyle/>
            <a:p>
              <a:pPr algn="ctr">
                <a:lnSpc>
                  <a:spcPts val="2886"/>
                </a:lnSpc>
              </a:pPr>
            </a:p>
          </p:txBody>
        </p:sp>
      </p:grpSp>
      <p:sp>
        <p:nvSpPr>
          <p:cNvPr name="TextBox 7" id="7"/>
          <p:cNvSpPr txBox="true"/>
          <p:nvPr/>
        </p:nvSpPr>
        <p:spPr>
          <a:xfrm rot="0">
            <a:off x="8494594" y="2860117"/>
            <a:ext cx="8363177" cy="7984955"/>
          </a:xfrm>
          <a:prstGeom prst="rect">
            <a:avLst/>
          </a:prstGeom>
        </p:spPr>
        <p:txBody>
          <a:bodyPr anchor="t" rtlCol="false" tIns="0" lIns="0" bIns="0" rIns="0">
            <a:spAutoFit/>
          </a:bodyPr>
          <a:lstStyle/>
          <a:p>
            <a:pPr algn="just">
              <a:lnSpc>
                <a:spcPts val="4559"/>
              </a:lnSpc>
            </a:pPr>
            <a:r>
              <a:rPr lang="en-US" sz="3256">
                <a:solidFill>
                  <a:srgbClr val="EEF5FF"/>
                </a:solidFill>
                <a:latin typeface="Gotham"/>
                <a:ea typeface="Gotham"/>
                <a:cs typeface="Gotham"/>
                <a:sym typeface="Gotham"/>
              </a:rPr>
              <a:t>Define Features</a:t>
            </a:r>
          </a:p>
          <a:p>
            <a:pPr algn="just">
              <a:lnSpc>
                <a:spcPts val="4559"/>
              </a:lnSpc>
            </a:pPr>
            <a:r>
              <a:rPr lang="en-US" sz="3256">
                <a:solidFill>
                  <a:srgbClr val="EEF5FF"/>
                </a:solidFill>
                <a:latin typeface="Gotham"/>
                <a:ea typeface="Gotham"/>
                <a:cs typeface="Gotham"/>
                <a:sym typeface="Gotham"/>
              </a:rPr>
              <a:t>Database Schema Design</a:t>
            </a:r>
          </a:p>
          <a:p>
            <a:pPr algn="just">
              <a:lnSpc>
                <a:spcPts val="4559"/>
              </a:lnSpc>
            </a:pPr>
            <a:r>
              <a:rPr lang="en-US" sz="3256">
                <a:solidFill>
                  <a:srgbClr val="EEF5FF"/>
                </a:solidFill>
                <a:latin typeface="Gotham"/>
                <a:ea typeface="Gotham"/>
                <a:cs typeface="Gotham"/>
                <a:sym typeface="Gotham"/>
              </a:rPr>
              <a:t>Backend Setup</a:t>
            </a:r>
          </a:p>
          <a:p>
            <a:pPr algn="just">
              <a:lnSpc>
                <a:spcPts val="4559"/>
              </a:lnSpc>
            </a:pPr>
            <a:r>
              <a:rPr lang="en-US" sz="3256">
                <a:solidFill>
                  <a:srgbClr val="EEF5FF"/>
                </a:solidFill>
                <a:latin typeface="Gotham"/>
                <a:ea typeface="Gotham"/>
                <a:cs typeface="Gotham"/>
                <a:sym typeface="Gotham"/>
              </a:rPr>
              <a:t>Frontend Setup</a:t>
            </a:r>
          </a:p>
          <a:p>
            <a:pPr algn="just">
              <a:lnSpc>
                <a:spcPts val="4559"/>
              </a:lnSpc>
            </a:pPr>
            <a:r>
              <a:rPr lang="en-US" sz="3256">
                <a:solidFill>
                  <a:srgbClr val="EEF5FF"/>
                </a:solidFill>
                <a:latin typeface="Gotham"/>
                <a:ea typeface="Gotham"/>
                <a:cs typeface="Gotham"/>
                <a:sym typeface="Gotham"/>
              </a:rPr>
              <a:t>Create pages:-</a:t>
            </a:r>
          </a:p>
          <a:p>
            <a:pPr algn="just" marL="703124" indent="-351562" lvl="1">
              <a:lnSpc>
                <a:spcPts val="4559"/>
              </a:lnSpc>
              <a:buFont typeface="Arial"/>
              <a:buChar char="•"/>
            </a:pPr>
            <a:r>
              <a:rPr lang="en-US" sz="3256">
                <a:solidFill>
                  <a:srgbClr val="EEF5FF"/>
                </a:solidFill>
                <a:latin typeface="Gotham"/>
                <a:ea typeface="Gotham"/>
                <a:cs typeface="Gotham"/>
                <a:sym typeface="Gotham"/>
              </a:rPr>
              <a:t>RegisterPage</a:t>
            </a:r>
          </a:p>
          <a:p>
            <a:pPr algn="just" marL="703124" indent="-351562" lvl="1">
              <a:lnSpc>
                <a:spcPts val="4559"/>
              </a:lnSpc>
              <a:buFont typeface="Arial"/>
              <a:buChar char="•"/>
            </a:pPr>
            <a:r>
              <a:rPr lang="en-US" sz="3256">
                <a:solidFill>
                  <a:srgbClr val="EEF5FF"/>
                </a:solidFill>
                <a:latin typeface="Gotham"/>
                <a:ea typeface="Gotham"/>
                <a:cs typeface="Gotham"/>
                <a:sym typeface="Gotham"/>
              </a:rPr>
              <a:t>LoginPage</a:t>
            </a:r>
          </a:p>
          <a:p>
            <a:pPr algn="just" marL="703124" indent="-351562" lvl="1">
              <a:lnSpc>
                <a:spcPts val="4559"/>
              </a:lnSpc>
              <a:buFont typeface="Arial"/>
              <a:buChar char="•"/>
            </a:pPr>
            <a:r>
              <a:rPr lang="en-US" sz="3256">
                <a:solidFill>
                  <a:srgbClr val="EEF5FF"/>
                </a:solidFill>
                <a:latin typeface="Gotham"/>
                <a:ea typeface="Gotham"/>
                <a:cs typeface="Gotham"/>
                <a:sym typeface="Gotham"/>
              </a:rPr>
              <a:t>HomePage</a:t>
            </a:r>
          </a:p>
          <a:p>
            <a:pPr algn="just" marL="703124" indent="-351562" lvl="1">
              <a:lnSpc>
                <a:spcPts val="4559"/>
              </a:lnSpc>
              <a:buFont typeface="Arial"/>
              <a:buChar char="•"/>
            </a:pPr>
            <a:r>
              <a:rPr lang="en-US" sz="3256">
                <a:solidFill>
                  <a:srgbClr val="EEF5FF"/>
                </a:solidFill>
                <a:latin typeface="Gotham"/>
                <a:ea typeface="Gotham"/>
                <a:cs typeface="Gotham"/>
                <a:sym typeface="Gotham"/>
              </a:rPr>
              <a:t>AddVehiclePage</a:t>
            </a:r>
          </a:p>
          <a:p>
            <a:pPr algn="just" marL="703124" indent="-351562" lvl="1">
              <a:lnSpc>
                <a:spcPts val="4559"/>
              </a:lnSpc>
              <a:buFont typeface="Arial"/>
              <a:buChar char="•"/>
            </a:pPr>
            <a:r>
              <a:rPr lang="en-US" sz="3256">
                <a:solidFill>
                  <a:srgbClr val="EEF5FF"/>
                </a:solidFill>
                <a:latin typeface="Gotham"/>
                <a:ea typeface="Gotham"/>
                <a:cs typeface="Gotham"/>
                <a:sym typeface="Gotham"/>
              </a:rPr>
              <a:t>FuelLogPage</a:t>
            </a:r>
          </a:p>
          <a:p>
            <a:pPr algn="just" marL="703124" indent="-351562" lvl="1">
              <a:lnSpc>
                <a:spcPts val="4559"/>
              </a:lnSpc>
              <a:buFont typeface="Arial"/>
              <a:buChar char="•"/>
            </a:pPr>
            <a:r>
              <a:rPr lang="en-US" sz="3256">
                <a:solidFill>
                  <a:srgbClr val="EEF5FF"/>
                </a:solidFill>
                <a:latin typeface="Gotham"/>
                <a:ea typeface="Gotham"/>
                <a:cs typeface="Gotham"/>
                <a:sym typeface="Gotham"/>
              </a:rPr>
              <a:t>ViewLogPage</a:t>
            </a:r>
          </a:p>
          <a:p>
            <a:pPr algn="just">
              <a:lnSpc>
                <a:spcPts val="4559"/>
              </a:lnSpc>
            </a:pPr>
          </a:p>
          <a:p>
            <a:pPr algn="just" marL="0" indent="0" lvl="0">
              <a:lnSpc>
                <a:spcPts val="4559"/>
              </a:lnSpc>
              <a:spcBef>
                <a:spcPct val="0"/>
              </a:spcBef>
            </a:pPr>
          </a:p>
          <a:p>
            <a:pPr algn="just" marL="0" indent="0" lvl="0">
              <a:lnSpc>
                <a:spcPts val="4559"/>
              </a:lnSpc>
              <a:spcBef>
                <a:spcPct val="0"/>
              </a:spcBef>
            </a:pPr>
          </a:p>
        </p:txBody>
      </p:sp>
      <p:sp>
        <p:nvSpPr>
          <p:cNvPr name="TextBox 8" id="8"/>
          <p:cNvSpPr txBox="true"/>
          <p:nvPr/>
        </p:nvSpPr>
        <p:spPr>
          <a:xfrm rot="0">
            <a:off x="8494594" y="348394"/>
            <a:ext cx="6163161" cy="1559557"/>
          </a:xfrm>
          <a:prstGeom prst="rect">
            <a:avLst/>
          </a:prstGeom>
        </p:spPr>
        <p:txBody>
          <a:bodyPr anchor="t" rtlCol="false" tIns="0" lIns="0" bIns="0" rIns="0">
            <a:spAutoFit/>
          </a:bodyPr>
          <a:lstStyle/>
          <a:p>
            <a:pPr algn="l" marL="0" indent="0" lvl="0">
              <a:lnSpc>
                <a:spcPts val="12740"/>
              </a:lnSpc>
              <a:spcBef>
                <a:spcPct val="0"/>
              </a:spcBef>
            </a:pPr>
            <a:r>
              <a:rPr lang="en-US" b="true" sz="9100">
                <a:solidFill>
                  <a:srgbClr val="EEF5FF"/>
                </a:solidFill>
                <a:latin typeface="Glacial Indifference Bold"/>
                <a:ea typeface="Glacial Indifference Bold"/>
                <a:cs typeface="Glacial Indifference Bold"/>
                <a:sym typeface="Glacial Indifference Bold"/>
              </a:rPr>
              <a:t>PLANNING</a:t>
            </a:r>
          </a:p>
        </p:txBody>
      </p:sp>
      <p:grpSp>
        <p:nvGrpSpPr>
          <p:cNvPr name="Group 9" id="9"/>
          <p:cNvGrpSpPr/>
          <p:nvPr/>
        </p:nvGrpSpPr>
        <p:grpSpPr>
          <a:xfrm rot="0">
            <a:off x="1028700" y="529369"/>
            <a:ext cx="499331" cy="4993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486"/>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2" id="12"/>
          <p:cNvGrpSpPr/>
          <p:nvPr/>
        </p:nvGrpSpPr>
        <p:grpSpPr>
          <a:xfrm rot="0">
            <a:off x="1747106" y="529369"/>
            <a:ext cx="499331" cy="4993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5" id="15"/>
          <p:cNvGrpSpPr/>
          <p:nvPr/>
        </p:nvGrpSpPr>
        <p:grpSpPr>
          <a:xfrm rot="0">
            <a:off x="2465511" y="529369"/>
            <a:ext cx="499331" cy="4993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70"/>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sp>
        <p:nvSpPr>
          <p:cNvPr name="Freeform 18" id="18"/>
          <p:cNvSpPr/>
          <p:nvPr/>
        </p:nvSpPr>
        <p:spPr>
          <a:xfrm flipH="false" flipV="false" rot="0">
            <a:off x="13842687" y="9258300"/>
            <a:ext cx="2847933" cy="600655"/>
          </a:xfrm>
          <a:custGeom>
            <a:avLst/>
            <a:gdLst/>
            <a:ahLst/>
            <a:cxnLst/>
            <a:rect r="r" b="b" t="t" l="l"/>
            <a:pathLst>
              <a:path h="600655" w="2847933">
                <a:moveTo>
                  <a:pt x="0" y="0"/>
                </a:moveTo>
                <a:lnTo>
                  <a:pt x="2847933" y="0"/>
                </a:lnTo>
                <a:lnTo>
                  <a:pt x="2847933" y="600655"/>
                </a:lnTo>
                <a:lnTo>
                  <a:pt x="0" y="6006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5FF"/>
        </a:solidFill>
      </p:bgPr>
    </p:bg>
    <p:spTree>
      <p:nvGrpSpPr>
        <p:cNvPr id="1" name=""/>
        <p:cNvGrpSpPr/>
        <p:nvPr/>
      </p:nvGrpSpPr>
      <p:grpSpPr>
        <a:xfrm>
          <a:off x="0" y="0"/>
          <a:ext cx="0" cy="0"/>
          <a:chOff x="0" y="0"/>
          <a:chExt cx="0" cy="0"/>
        </a:xfrm>
      </p:grpSpPr>
      <p:sp>
        <p:nvSpPr>
          <p:cNvPr name="Freeform 2" id="2"/>
          <p:cNvSpPr/>
          <p:nvPr/>
        </p:nvSpPr>
        <p:spPr>
          <a:xfrm flipH="false" flipV="false" rot="0">
            <a:off x="1685454" y="2305483"/>
            <a:ext cx="10868020" cy="2292164"/>
          </a:xfrm>
          <a:custGeom>
            <a:avLst/>
            <a:gdLst/>
            <a:ahLst/>
            <a:cxnLst/>
            <a:rect r="r" b="b" t="t" l="l"/>
            <a:pathLst>
              <a:path h="2292164" w="10868020">
                <a:moveTo>
                  <a:pt x="0" y="0"/>
                </a:moveTo>
                <a:lnTo>
                  <a:pt x="10868020" y="0"/>
                </a:lnTo>
                <a:lnTo>
                  <a:pt x="10868020" y="2292165"/>
                </a:lnTo>
                <a:lnTo>
                  <a:pt x="0" y="2292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91280" y="4932106"/>
            <a:ext cx="10868020" cy="2292164"/>
          </a:xfrm>
          <a:custGeom>
            <a:avLst/>
            <a:gdLst/>
            <a:ahLst/>
            <a:cxnLst/>
            <a:rect r="r" b="b" t="t" l="l"/>
            <a:pathLst>
              <a:path h="2292164" w="10868020">
                <a:moveTo>
                  <a:pt x="0" y="0"/>
                </a:moveTo>
                <a:lnTo>
                  <a:pt x="10868020" y="0"/>
                </a:lnTo>
                <a:lnTo>
                  <a:pt x="10868020" y="2292164"/>
                </a:lnTo>
                <a:lnTo>
                  <a:pt x="0" y="2292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454" y="7558729"/>
            <a:ext cx="10868020" cy="2292164"/>
          </a:xfrm>
          <a:custGeom>
            <a:avLst/>
            <a:gdLst/>
            <a:ahLst/>
            <a:cxnLst/>
            <a:rect r="r" b="b" t="t" l="l"/>
            <a:pathLst>
              <a:path h="2292164" w="10868020">
                <a:moveTo>
                  <a:pt x="0" y="0"/>
                </a:moveTo>
                <a:lnTo>
                  <a:pt x="10868020" y="0"/>
                </a:lnTo>
                <a:lnTo>
                  <a:pt x="10868020" y="2292164"/>
                </a:lnTo>
                <a:lnTo>
                  <a:pt x="0" y="2292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877324" y="2081286"/>
            <a:ext cx="2784145" cy="27841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7" id="7"/>
          <p:cNvGrpSpPr/>
          <p:nvPr/>
        </p:nvGrpSpPr>
        <p:grpSpPr>
          <a:xfrm rot="0">
            <a:off x="12877324" y="7312738"/>
            <a:ext cx="2784145" cy="278414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632" r="0" b="-632"/>
              </a:stretch>
            </a:blipFill>
          </p:spPr>
        </p:sp>
      </p:grpSp>
      <p:grpSp>
        <p:nvGrpSpPr>
          <p:cNvPr name="Group 9" id="9"/>
          <p:cNvGrpSpPr/>
          <p:nvPr/>
        </p:nvGrpSpPr>
        <p:grpSpPr>
          <a:xfrm rot="0">
            <a:off x="3232088" y="4686116"/>
            <a:ext cx="2784145" cy="278414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16666" r="0" b="-16666"/>
              </a:stretch>
            </a:blipFill>
          </p:spPr>
        </p:sp>
      </p:grpSp>
      <p:sp>
        <p:nvSpPr>
          <p:cNvPr name="TextBox 11" id="11"/>
          <p:cNvSpPr txBox="true"/>
          <p:nvPr/>
        </p:nvSpPr>
        <p:spPr>
          <a:xfrm rot="0">
            <a:off x="2653525" y="137436"/>
            <a:ext cx="14796993" cy="1601553"/>
          </a:xfrm>
          <a:prstGeom prst="rect">
            <a:avLst/>
          </a:prstGeom>
        </p:spPr>
        <p:txBody>
          <a:bodyPr anchor="t" rtlCol="false" tIns="0" lIns="0" bIns="0" rIns="0">
            <a:spAutoFit/>
          </a:bodyPr>
          <a:lstStyle/>
          <a:p>
            <a:pPr algn="r" marL="0" indent="0" lvl="0">
              <a:lnSpc>
                <a:spcPts val="13050"/>
              </a:lnSpc>
              <a:spcBef>
                <a:spcPct val="0"/>
              </a:spcBef>
            </a:pPr>
            <a:r>
              <a:rPr lang="en-US" b="true" sz="9321">
                <a:solidFill>
                  <a:srgbClr val="000000"/>
                </a:solidFill>
                <a:latin typeface="Glacial Indifference Bold"/>
                <a:ea typeface="Glacial Indifference Bold"/>
                <a:cs typeface="Glacial Indifference Bold"/>
                <a:sym typeface="Glacial Indifference Bold"/>
              </a:rPr>
              <a:t>ROLE &amp; RESPONSIBILITY</a:t>
            </a:r>
          </a:p>
        </p:txBody>
      </p:sp>
      <p:grpSp>
        <p:nvGrpSpPr>
          <p:cNvPr name="Group 12" id="12"/>
          <p:cNvGrpSpPr/>
          <p:nvPr/>
        </p:nvGrpSpPr>
        <p:grpSpPr>
          <a:xfrm rot="0">
            <a:off x="1685454" y="902257"/>
            <a:ext cx="499331" cy="4993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486"/>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5" id="15"/>
          <p:cNvGrpSpPr/>
          <p:nvPr/>
        </p:nvGrpSpPr>
        <p:grpSpPr>
          <a:xfrm rot="0">
            <a:off x="2403860" y="902257"/>
            <a:ext cx="499331" cy="4993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8" id="18"/>
          <p:cNvGrpSpPr/>
          <p:nvPr/>
        </p:nvGrpSpPr>
        <p:grpSpPr>
          <a:xfrm rot="0">
            <a:off x="3122266" y="902257"/>
            <a:ext cx="499331" cy="49933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70"/>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sp>
        <p:nvSpPr>
          <p:cNvPr name="TextBox 21" id="21"/>
          <p:cNvSpPr txBox="true"/>
          <p:nvPr/>
        </p:nvSpPr>
        <p:spPr>
          <a:xfrm rot="0">
            <a:off x="2141691" y="3188972"/>
            <a:ext cx="9955547" cy="12439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EEF5FF"/>
                </a:solidFill>
                <a:latin typeface="Gotham"/>
                <a:ea typeface="Gotham"/>
                <a:cs typeface="Gotham"/>
                <a:sym typeface="Gotham"/>
              </a:rPr>
              <a:t>Creates Mongoose schemas and API endpoints for fuel logs and vehicle data. Handles data validation, error handling, and session-based access control.</a:t>
            </a:r>
          </a:p>
        </p:txBody>
      </p:sp>
      <p:sp>
        <p:nvSpPr>
          <p:cNvPr name="TextBox 22" id="22"/>
          <p:cNvSpPr txBox="true"/>
          <p:nvPr/>
        </p:nvSpPr>
        <p:spPr>
          <a:xfrm rot="0">
            <a:off x="7019402" y="5751481"/>
            <a:ext cx="9611776" cy="12439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EEF5FF"/>
                </a:solidFill>
                <a:latin typeface="Gotham"/>
                <a:ea typeface="Gotham"/>
                <a:cs typeface="Gotham"/>
                <a:sym typeface="Gotham"/>
              </a:rPr>
              <a:t>Responsible for implementing user authentication, including the login and registration functionality with secure session handling.</a:t>
            </a:r>
          </a:p>
        </p:txBody>
      </p:sp>
      <p:sp>
        <p:nvSpPr>
          <p:cNvPr name="TextBox 23" id="23"/>
          <p:cNvSpPr txBox="true"/>
          <p:nvPr/>
        </p:nvSpPr>
        <p:spPr>
          <a:xfrm rot="0">
            <a:off x="2248847" y="8199876"/>
            <a:ext cx="10195997" cy="16630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EEF5FF"/>
                </a:solidFill>
                <a:latin typeface="Gotham"/>
                <a:ea typeface="Gotham"/>
                <a:cs typeface="Gotham"/>
                <a:sym typeface="Gotham"/>
              </a:rPr>
              <a:t>Work on fetching and displaying vehicle-wise fuel stats, including mileage and total fuel expenses including pagination and filter logs by Date. He will ensure accurate data retrieval and assist in organizing the stats layout.</a:t>
            </a:r>
          </a:p>
        </p:txBody>
      </p:sp>
      <p:sp>
        <p:nvSpPr>
          <p:cNvPr name="TextBox 24" id="24"/>
          <p:cNvSpPr txBox="true"/>
          <p:nvPr/>
        </p:nvSpPr>
        <p:spPr>
          <a:xfrm rot="0">
            <a:off x="2248847" y="2607650"/>
            <a:ext cx="9848391" cy="40576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EEF5FF"/>
                </a:solidFill>
                <a:latin typeface="Gotham Bold"/>
                <a:ea typeface="Gotham Bold"/>
                <a:cs typeface="Gotham Bold"/>
                <a:sym typeface="Gotham Bold"/>
              </a:rPr>
              <a:t>Badal Singh Rathore</a:t>
            </a:r>
          </a:p>
        </p:txBody>
      </p:sp>
      <p:sp>
        <p:nvSpPr>
          <p:cNvPr name="TextBox 25" id="25"/>
          <p:cNvSpPr txBox="true"/>
          <p:nvPr/>
        </p:nvSpPr>
        <p:spPr>
          <a:xfrm rot="0">
            <a:off x="7119464" y="5292198"/>
            <a:ext cx="9458136" cy="824865"/>
          </a:xfrm>
          <a:prstGeom prst="rect">
            <a:avLst/>
          </a:prstGeom>
        </p:spPr>
        <p:txBody>
          <a:bodyPr anchor="t" rtlCol="false" tIns="0" lIns="0" bIns="0" rIns="0">
            <a:spAutoFit/>
          </a:bodyPr>
          <a:lstStyle/>
          <a:p>
            <a:pPr algn="ctr">
              <a:lnSpc>
                <a:spcPts val="3359"/>
              </a:lnSpc>
            </a:pPr>
            <a:r>
              <a:rPr lang="en-US" sz="2400" b="true">
                <a:solidFill>
                  <a:srgbClr val="EEF5FF"/>
                </a:solidFill>
                <a:latin typeface="Gotham Bold"/>
                <a:ea typeface="Gotham Bold"/>
                <a:cs typeface="Gotham Bold"/>
                <a:sym typeface="Gotham Bold"/>
              </a:rPr>
              <a:t>Bhavya Patel</a:t>
            </a:r>
          </a:p>
          <a:p>
            <a:pPr algn="ctr" marL="0" indent="0" lvl="0">
              <a:lnSpc>
                <a:spcPts val="3359"/>
              </a:lnSpc>
              <a:spcBef>
                <a:spcPct val="0"/>
              </a:spcBef>
            </a:pPr>
            <a:r>
              <a:rPr lang="en-US" b="true" sz="2400">
                <a:solidFill>
                  <a:srgbClr val="EEF5FF"/>
                </a:solidFill>
                <a:latin typeface="Gotham Bold"/>
                <a:ea typeface="Gotham Bold"/>
                <a:cs typeface="Gotham Bold"/>
                <a:sym typeface="Gotham Bold"/>
              </a:rPr>
              <a:t> </a:t>
            </a:r>
          </a:p>
        </p:txBody>
      </p:sp>
      <p:sp>
        <p:nvSpPr>
          <p:cNvPr name="TextBox 26" id="26"/>
          <p:cNvSpPr txBox="true"/>
          <p:nvPr/>
        </p:nvSpPr>
        <p:spPr>
          <a:xfrm rot="0">
            <a:off x="2272089" y="7756011"/>
            <a:ext cx="9576443" cy="40576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EEF5FF"/>
                </a:solidFill>
                <a:latin typeface="Gotham Bold"/>
                <a:ea typeface="Gotham Bold"/>
                <a:cs typeface="Gotham Bold"/>
                <a:sym typeface="Gotham Bold"/>
              </a:rPr>
              <a:t>Fenil Shiroya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5FF"/>
        </a:solidFill>
      </p:bgPr>
    </p:bg>
    <p:spTree>
      <p:nvGrpSpPr>
        <p:cNvPr id="1" name=""/>
        <p:cNvGrpSpPr/>
        <p:nvPr/>
      </p:nvGrpSpPr>
      <p:grpSpPr>
        <a:xfrm>
          <a:off x="0" y="0"/>
          <a:ext cx="0" cy="0"/>
          <a:chOff x="0" y="0"/>
          <a:chExt cx="0" cy="0"/>
        </a:xfrm>
      </p:grpSpPr>
      <p:sp>
        <p:nvSpPr>
          <p:cNvPr name="Freeform 2" id="2"/>
          <p:cNvSpPr/>
          <p:nvPr/>
        </p:nvSpPr>
        <p:spPr>
          <a:xfrm flipH="false" flipV="false" rot="0">
            <a:off x="1685454" y="2305483"/>
            <a:ext cx="10868020" cy="2292164"/>
          </a:xfrm>
          <a:custGeom>
            <a:avLst/>
            <a:gdLst/>
            <a:ahLst/>
            <a:cxnLst/>
            <a:rect r="r" b="b" t="t" l="l"/>
            <a:pathLst>
              <a:path h="2292164" w="10868020">
                <a:moveTo>
                  <a:pt x="0" y="0"/>
                </a:moveTo>
                <a:lnTo>
                  <a:pt x="10868020" y="0"/>
                </a:lnTo>
                <a:lnTo>
                  <a:pt x="10868020" y="2292165"/>
                </a:lnTo>
                <a:lnTo>
                  <a:pt x="0" y="2292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91280" y="4932106"/>
            <a:ext cx="10868020" cy="2292164"/>
          </a:xfrm>
          <a:custGeom>
            <a:avLst/>
            <a:gdLst/>
            <a:ahLst/>
            <a:cxnLst/>
            <a:rect r="r" b="b" t="t" l="l"/>
            <a:pathLst>
              <a:path h="2292164" w="10868020">
                <a:moveTo>
                  <a:pt x="0" y="0"/>
                </a:moveTo>
                <a:lnTo>
                  <a:pt x="10868020" y="0"/>
                </a:lnTo>
                <a:lnTo>
                  <a:pt x="10868020" y="2292164"/>
                </a:lnTo>
                <a:lnTo>
                  <a:pt x="0" y="2292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454" y="7558729"/>
            <a:ext cx="10868020" cy="2292164"/>
          </a:xfrm>
          <a:custGeom>
            <a:avLst/>
            <a:gdLst/>
            <a:ahLst/>
            <a:cxnLst/>
            <a:rect r="r" b="b" t="t" l="l"/>
            <a:pathLst>
              <a:path h="2292164" w="10868020">
                <a:moveTo>
                  <a:pt x="0" y="0"/>
                </a:moveTo>
                <a:lnTo>
                  <a:pt x="10868020" y="0"/>
                </a:lnTo>
                <a:lnTo>
                  <a:pt x="10868020" y="2292164"/>
                </a:lnTo>
                <a:lnTo>
                  <a:pt x="0" y="22921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2877324" y="2081286"/>
            <a:ext cx="2784145" cy="27841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347" t="0" r="-4347" b="0"/>
              </a:stretch>
            </a:blipFill>
          </p:spPr>
        </p:sp>
      </p:grpSp>
      <p:grpSp>
        <p:nvGrpSpPr>
          <p:cNvPr name="Group 7" id="7"/>
          <p:cNvGrpSpPr/>
          <p:nvPr/>
        </p:nvGrpSpPr>
        <p:grpSpPr>
          <a:xfrm rot="0">
            <a:off x="12877324" y="7312738"/>
            <a:ext cx="2784145" cy="278414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762" r="0" b="-1762"/>
              </a:stretch>
            </a:blipFill>
          </p:spPr>
        </p:sp>
      </p:grpSp>
      <p:grpSp>
        <p:nvGrpSpPr>
          <p:cNvPr name="Group 9" id="9"/>
          <p:cNvGrpSpPr/>
          <p:nvPr/>
        </p:nvGrpSpPr>
        <p:grpSpPr>
          <a:xfrm rot="0">
            <a:off x="3232088" y="4686116"/>
            <a:ext cx="2784145" cy="278414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0" r="0" b="0"/>
              </a:stretch>
            </a:blipFill>
          </p:spPr>
        </p:sp>
      </p:grpSp>
      <p:grpSp>
        <p:nvGrpSpPr>
          <p:cNvPr name="Group 11" id="11"/>
          <p:cNvGrpSpPr/>
          <p:nvPr/>
        </p:nvGrpSpPr>
        <p:grpSpPr>
          <a:xfrm rot="0">
            <a:off x="1685454" y="902257"/>
            <a:ext cx="499331" cy="49933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486"/>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4" id="14"/>
          <p:cNvGrpSpPr/>
          <p:nvPr/>
        </p:nvGrpSpPr>
        <p:grpSpPr>
          <a:xfrm rot="0">
            <a:off x="2403860" y="902257"/>
            <a:ext cx="499331" cy="49933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7" id="17"/>
          <p:cNvGrpSpPr/>
          <p:nvPr/>
        </p:nvGrpSpPr>
        <p:grpSpPr>
          <a:xfrm rot="0">
            <a:off x="3122266" y="902257"/>
            <a:ext cx="499331" cy="49933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70"/>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sp>
        <p:nvSpPr>
          <p:cNvPr name="TextBox 20" id="20"/>
          <p:cNvSpPr txBox="true"/>
          <p:nvPr/>
        </p:nvSpPr>
        <p:spPr>
          <a:xfrm rot="0">
            <a:off x="2141691" y="3188972"/>
            <a:ext cx="9955547" cy="12439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EEF5FF"/>
                </a:solidFill>
                <a:latin typeface="Gotham"/>
                <a:ea typeface="Gotham"/>
                <a:cs typeface="Gotham"/>
                <a:sym typeface="Gotham"/>
              </a:rPr>
              <a:t>Handles the fuel log form, mileage calculation, and API integration in AddFuelLog. Also manages UI styling, vehicle data display, and user navigation.</a:t>
            </a:r>
          </a:p>
        </p:txBody>
      </p:sp>
      <p:sp>
        <p:nvSpPr>
          <p:cNvPr name="TextBox 21" id="21"/>
          <p:cNvSpPr txBox="true"/>
          <p:nvPr/>
        </p:nvSpPr>
        <p:spPr>
          <a:xfrm rot="0">
            <a:off x="7019402" y="5859556"/>
            <a:ext cx="9611776" cy="12439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EEF5FF"/>
                </a:solidFill>
                <a:latin typeface="Gotham"/>
                <a:ea typeface="Gotham"/>
                <a:cs typeface="Gotham"/>
                <a:sym typeface="Gotham"/>
              </a:rPr>
              <a:t>Will focus on the visual representation of fuel logs, using tables to enhance clarity. He will collaborate on making the stats more user-friendly and insightful.</a:t>
            </a:r>
          </a:p>
        </p:txBody>
      </p:sp>
      <p:sp>
        <p:nvSpPr>
          <p:cNvPr name="TextBox 22" id="22"/>
          <p:cNvSpPr txBox="true"/>
          <p:nvPr/>
        </p:nvSpPr>
        <p:spPr>
          <a:xfrm rot="0">
            <a:off x="2248847" y="8308965"/>
            <a:ext cx="9741234" cy="824865"/>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EEF5FF"/>
                </a:solidFill>
                <a:latin typeface="Gotham"/>
                <a:ea typeface="Gotham"/>
                <a:cs typeface="Gotham"/>
                <a:sym typeface="Gotham"/>
              </a:rPr>
              <a:t>Design and implement the dashboard and add vehicle feature, enabling users to view, add, and manage their vehicles.</a:t>
            </a:r>
          </a:p>
        </p:txBody>
      </p:sp>
      <p:sp>
        <p:nvSpPr>
          <p:cNvPr name="TextBox 23" id="23"/>
          <p:cNvSpPr txBox="true"/>
          <p:nvPr/>
        </p:nvSpPr>
        <p:spPr>
          <a:xfrm rot="0">
            <a:off x="2248847" y="2607650"/>
            <a:ext cx="9848391" cy="40576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EEF5FF"/>
                </a:solidFill>
                <a:latin typeface="Gotham Bold"/>
                <a:ea typeface="Gotham Bold"/>
                <a:cs typeface="Gotham Bold"/>
                <a:sym typeface="Gotham Bold"/>
              </a:rPr>
              <a:t>Mayank Goyal</a:t>
            </a:r>
          </a:p>
        </p:txBody>
      </p:sp>
      <p:sp>
        <p:nvSpPr>
          <p:cNvPr name="TextBox 24" id="24"/>
          <p:cNvSpPr txBox="true"/>
          <p:nvPr/>
        </p:nvSpPr>
        <p:spPr>
          <a:xfrm rot="0">
            <a:off x="7119464" y="5292198"/>
            <a:ext cx="9458136" cy="40576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EEF5FF"/>
                </a:solidFill>
                <a:latin typeface="Gotham Bold"/>
                <a:ea typeface="Gotham Bold"/>
                <a:cs typeface="Gotham Bold"/>
                <a:sym typeface="Gotham Bold"/>
              </a:rPr>
              <a:t>Rahul Saini</a:t>
            </a:r>
          </a:p>
        </p:txBody>
      </p:sp>
      <p:sp>
        <p:nvSpPr>
          <p:cNvPr name="TextBox 25" id="25"/>
          <p:cNvSpPr txBox="true"/>
          <p:nvPr/>
        </p:nvSpPr>
        <p:spPr>
          <a:xfrm rot="0">
            <a:off x="2248847" y="7881495"/>
            <a:ext cx="9576443" cy="40576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EEF5FF"/>
                </a:solidFill>
                <a:latin typeface="Gotham Bold"/>
                <a:ea typeface="Gotham Bold"/>
                <a:cs typeface="Gotham Bold"/>
                <a:sym typeface="Gotham Bold"/>
              </a:rPr>
              <a:t>Varnika Jain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5FF"/>
        </a:solidFill>
      </p:bgPr>
    </p:bg>
    <p:spTree>
      <p:nvGrpSpPr>
        <p:cNvPr id="1" name=""/>
        <p:cNvGrpSpPr/>
        <p:nvPr/>
      </p:nvGrpSpPr>
      <p:grpSpPr>
        <a:xfrm>
          <a:off x="0" y="0"/>
          <a:ext cx="0" cy="0"/>
          <a:chOff x="0" y="0"/>
          <a:chExt cx="0" cy="0"/>
        </a:xfrm>
      </p:grpSpPr>
      <p:grpSp>
        <p:nvGrpSpPr>
          <p:cNvPr name="Group 2" id="2"/>
          <p:cNvGrpSpPr/>
          <p:nvPr/>
        </p:nvGrpSpPr>
        <p:grpSpPr>
          <a:xfrm rot="0">
            <a:off x="476297" y="8056096"/>
            <a:ext cx="3086100" cy="1543050"/>
            <a:chOff x="0" y="0"/>
            <a:chExt cx="812800" cy="406400"/>
          </a:xfrm>
        </p:grpSpPr>
        <p:sp>
          <p:nvSpPr>
            <p:cNvPr name="Freeform 3" id="3"/>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365486"/>
            </a:solidFill>
          </p:spPr>
        </p:sp>
        <p:sp>
          <p:nvSpPr>
            <p:cNvPr name="TextBox 4" id="4"/>
            <p:cNvSpPr txBox="true"/>
            <p:nvPr/>
          </p:nvSpPr>
          <p:spPr>
            <a:xfrm>
              <a:off x="0" y="-47625"/>
              <a:ext cx="812800" cy="454025"/>
            </a:xfrm>
            <a:prstGeom prst="rect">
              <a:avLst/>
            </a:prstGeom>
          </p:spPr>
          <p:txBody>
            <a:bodyPr anchor="ctr" rtlCol="false" tIns="50800" lIns="50800" bIns="50800" rIns="50800"/>
            <a:lstStyle/>
            <a:p>
              <a:pPr algn="ctr">
                <a:lnSpc>
                  <a:spcPts val="2886"/>
                </a:lnSpc>
              </a:pPr>
            </a:p>
          </p:txBody>
        </p:sp>
      </p:grpSp>
      <p:grpSp>
        <p:nvGrpSpPr>
          <p:cNvPr name="Group 5" id="5"/>
          <p:cNvGrpSpPr/>
          <p:nvPr/>
        </p:nvGrpSpPr>
        <p:grpSpPr>
          <a:xfrm rot="0">
            <a:off x="430411" y="1727954"/>
            <a:ext cx="17427179" cy="5192792"/>
            <a:chOff x="0" y="0"/>
            <a:chExt cx="2699926" cy="804499"/>
          </a:xfrm>
        </p:grpSpPr>
        <p:sp>
          <p:nvSpPr>
            <p:cNvPr name="Freeform 6" id="6"/>
            <p:cNvSpPr/>
            <p:nvPr/>
          </p:nvSpPr>
          <p:spPr>
            <a:xfrm flipH="false" flipV="false" rot="0">
              <a:off x="0" y="0"/>
              <a:ext cx="2699926" cy="804499"/>
            </a:xfrm>
            <a:custGeom>
              <a:avLst/>
              <a:gdLst/>
              <a:ahLst/>
              <a:cxnLst/>
              <a:rect r="r" b="b" t="t" l="l"/>
              <a:pathLst>
                <a:path h="804499" w="2699926">
                  <a:moveTo>
                    <a:pt x="0" y="0"/>
                  </a:moveTo>
                  <a:lnTo>
                    <a:pt x="2699926" y="0"/>
                  </a:lnTo>
                  <a:lnTo>
                    <a:pt x="2699926" y="804499"/>
                  </a:lnTo>
                  <a:lnTo>
                    <a:pt x="0" y="804499"/>
                  </a:lnTo>
                  <a:close/>
                </a:path>
              </a:pathLst>
            </a:custGeom>
            <a:blipFill>
              <a:blip r:embed="rId2"/>
              <a:stretch>
                <a:fillRect l="0" t="-77274" r="0" b="-46321"/>
              </a:stretch>
            </a:blipFill>
          </p:spPr>
        </p:sp>
      </p:grpSp>
      <p:sp>
        <p:nvSpPr>
          <p:cNvPr name="TextBox 7" id="7"/>
          <p:cNvSpPr txBox="true"/>
          <p:nvPr/>
        </p:nvSpPr>
        <p:spPr>
          <a:xfrm rot="0">
            <a:off x="476297" y="-1245238"/>
            <a:ext cx="8667703" cy="4779013"/>
          </a:xfrm>
          <a:prstGeom prst="rect">
            <a:avLst/>
          </a:prstGeom>
        </p:spPr>
        <p:txBody>
          <a:bodyPr anchor="t" rtlCol="false" tIns="0" lIns="0" bIns="0" rIns="0">
            <a:spAutoFit/>
          </a:bodyPr>
          <a:lstStyle/>
          <a:p>
            <a:pPr algn="l">
              <a:lnSpc>
                <a:spcPts val="12739"/>
              </a:lnSpc>
            </a:pPr>
          </a:p>
          <a:p>
            <a:pPr algn="l" marL="0" indent="0" lvl="0">
              <a:lnSpc>
                <a:spcPts val="12739"/>
              </a:lnSpc>
              <a:spcBef>
                <a:spcPct val="0"/>
              </a:spcBef>
            </a:pPr>
            <a:r>
              <a:rPr lang="en-US" b="true" sz="9099">
                <a:solidFill>
                  <a:srgbClr val="365486"/>
                </a:solidFill>
                <a:latin typeface="Inter Bold"/>
                <a:ea typeface="Inter Bold"/>
                <a:cs typeface="Inter Bold"/>
                <a:sym typeface="Inter Bold"/>
              </a:rPr>
              <a:t>EXECUTION</a:t>
            </a:r>
          </a:p>
          <a:p>
            <a:pPr algn="l" marL="0" indent="0" lvl="0">
              <a:lnSpc>
                <a:spcPts val="12739"/>
              </a:lnSpc>
              <a:spcBef>
                <a:spcPct val="0"/>
              </a:spcBef>
            </a:pPr>
          </a:p>
        </p:txBody>
      </p:sp>
      <p:sp>
        <p:nvSpPr>
          <p:cNvPr name="TextBox 8" id="8"/>
          <p:cNvSpPr txBox="true"/>
          <p:nvPr/>
        </p:nvSpPr>
        <p:spPr>
          <a:xfrm rot="0">
            <a:off x="4227718" y="7406521"/>
            <a:ext cx="13629871" cy="2657856"/>
          </a:xfrm>
          <a:prstGeom prst="rect">
            <a:avLst/>
          </a:prstGeom>
        </p:spPr>
        <p:txBody>
          <a:bodyPr anchor="t" rtlCol="false" tIns="0" lIns="0" bIns="0" rIns="0">
            <a:spAutoFit/>
          </a:bodyPr>
          <a:lstStyle/>
          <a:p>
            <a:pPr algn="just" marL="474981" indent="-237491" lvl="1">
              <a:lnSpc>
                <a:spcPts val="2178"/>
              </a:lnSpc>
              <a:buFont typeface="Arial"/>
              <a:buChar char="•"/>
            </a:pPr>
            <a:r>
              <a:rPr lang="en-US" sz="2200" spc="162">
                <a:solidFill>
                  <a:srgbClr val="0F1035"/>
                </a:solidFill>
                <a:latin typeface="Gotham"/>
                <a:ea typeface="Gotham"/>
                <a:cs typeface="Gotham"/>
                <a:sym typeface="Gotham"/>
              </a:rPr>
              <a:t>Backend Setup &amp; Schema Design:</a:t>
            </a:r>
          </a:p>
          <a:p>
            <a:pPr algn="just">
              <a:lnSpc>
                <a:spcPts val="2178"/>
              </a:lnSpc>
            </a:pPr>
          </a:p>
          <a:p>
            <a:pPr algn="just" marL="474981" indent="-237491" lvl="1">
              <a:lnSpc>
                <a:spcPts val="2178"/>
              </a:lnSpc>
              <a:buFont typeface="Arial"/>
              <a:buChar char="•"/>
            </a:pPr>
            <a:r>
              <a:rPr lang="en-US" sz="2200" spc="162">
                <a:solidFill>
                  <a:srgbClr val="0F1035"/>
                </a:solidFill>
                <a:latin typeface="Gotham"/>
                <a:ea typeface="Gotham"/>
                <a:cs typeface="Gotham"/>
                <a:sym typeface="Gotham"/>
              </a:rPr>
              <a:t>Page Creation &amp; Data Integration:</a:t>
            </a:r>
          </a:p>
          <a:p>
            <a:pPr algn="just">
              <a:lnSpc>
                <a:spcPts val="2178"/>
              </a:lnSpc>
            </a:pPr>
          </a:p>
          <a:p>
            <a:pPr algn="just" marL="474981" indent="-237491" lvl="1">
              <a:lnSpc>
                <a:spcPts val="2178"/>
              </a:lnSpc>
              <a:buFont typeface="Arial"/>
              <a:buChar char="•"/>
            </a:pPr>
            <a:r>
              <a:rPr lang="en-US" sz="2200" spc="162">
                <a:solidFill>
                  <a:srgbClr val="0F1035"/>
                </a:solidFill>
                <a:latin typeface="Gotham"/>
                <a:ea typeface="Gotham"/>
                <a:cs typeface="Gotham"/>
                <a:sym typeface="Gotham"/>
              </a:rPr>
              <a:t>Data Display &amp; Binding:</a:t>
            </a:r>
          </a:p>
          <a:p>
            <a:pPr algn="just">
              <a:lnSpc>
                <a:spcPts val="2178"/>
              </a:lnSpc>
            </a:pPr>
          </a:p>
          <a:p>
            <a:pPr algn="just" marL="474981" indent="-237491" lvl="1">
              <a:lnSpc>
                <a:spcPts val="2178"/>
              </a:lnSpc>
              <a:buFont typeface="Arial"/>
              <a:buChar char="•"/>
            </a:pPr>
            <a:r>
              <a:rPr lang="en-US" sz="2200" spc="162">
                <a:solidFill>
                  <a:srgbClr val="0F1035"/>
                </a:solidFill>
                <a:latin typeface="Gotham"/>
                <a:ea typeface="Gotham"/>
                <a:cs typeface="Gotham"/>
                <a:sym typeface="Gotham"/>
              </a:rPr>
              <a:t>Component Connectivity:</a:t>
            </a:r>
          </a:p>
          <a:p>
            <a:pPr algn="just">
              <a:lnSpc>
                <a:spcPts val="2178"/>
              </a:lnSpc>
            </a:pPr>
          </a:p>
          <a:p>
            <a:pPr algn="just" marL="474981" indent="-237491" lvl="1">
              <a:lnSpc>
                <a:spcPts val="2178"/>
              </a:lnSpc>
              <a:buFont typeface="Arial"/>
              <a:buChar char="•"/>
            </a:pPr>
            <a:r>
              <a:rPr lang="en-US" sz="2200" spc="162">
                <a:solidFill>
                  <a:srgbClr val="0F1035"/>
                </a:solidFill>
                <a:latin typeface="Gotham"/>
                <a:ea typeface="Gotham"/>
                <a:cs typeface="Gotham"/>
                <a:sym typeface="Gotham"/>
              </a:rPr>
              <a:t>Consistent UI/UX Theme:</a:t>
            </a:r>
          </a:p>
          <a:p>
            <a:pPr algn="just">
              <a:lnSpc>
                <a:spcPts val="1386"/>
              </a:lnSpc>
            </a:pPr>
          </a:p>
        </p:txBody>
      </p:sp>
      <p:grpSp>
        <p:nvGrpSpPr>
          <p:cNvPr name="Group 9" id="9"/>
          <p:cNvGrpSpPr/>
          <p:nvPr/>
        </p:nvGrpSpPr>
        <p:grpSpPr>
          <a:xfrm rot="0">
            <a:off x="15858939" y="788995"/>
            <a:ext cx="499331" cy="4993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486"/>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2" id="12"/>
          <p:cNvGrpSpPr/>
          <p:nvPr/>
        </p:nvGrpSpPr>
        <p:grpSpPr>
          <a:xfrm rot="0">
            <a:off x="16577345" y="788995"/>
            <a:ext cx="499331" cy="4993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5" id="15"/>
          <p:cNvGrpSpPr/>
          <p:nvPr/>
        </p:nvGrpSpPr>
        <p:grpSpPr>
          <a:xfrm rot="0">
            <a:off x="17295751" y="788995"/>
            <a:ext cx="499331" cy="4993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70"/>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5FF"/>
        </a:solidFill>
      </p:bgPr>
    </p:bg>
    <p:spTree>
      <p:nvGrpSpPr>
        <p:cNvPr id="1" name=""/>
        <p:cNvGrpSpPr/>
        <p:nvPr/>
      </p:nvGrpSpPr>
      <p:grpSpPr>
        <a:xfrm>
          <a:off x="0" y="0"/>
          <a:ext cx="0" cy="0"/>
          <a:chOff x="0" y="0"/>
          <a:chExt cx="0" cy="0"/>
        </a:xfrm>
      </p:grpSpPr>
      <p:grpSp>
        <p:nvGrpSpPr>
          <p:cNvPr name="Group 2" id="2"/>
          <p:cNvGrpSpPr/>
          <p:nvPr/>
        </p:nvGrpSpPr>
        <p:grpSpPr>
          <a:xfrm rot="0">
            <a:off x="420245" y="1766415"/>
            <a:ext cx="4785258" cy="3651129"/>
            <a:chOff x="0" y="0"/>
            <a:chExt cx="741362" cy="565655"/>
          </a:xfrm>
        </p:grpSpPr>
        <p:sp>
          <p:nvSpPr>
            <p:cNvPr name="Freeform 3" id="3"/>
            <p:cNvSpPr/>
            <p:nvPr/>
          </p:nvSpPr>
          <p:spPr>
            <a:xfrm flipH="false" flipV="false" rot="0">
              <a:off x="0" y="0"/>
              <a:ext cx="741362" cy="565655"/>
            </a:xfrm>
            <a:custGeom>
              <a:avLst/>
              <a:gdLst/>
              <a:ahLst/>
              <a:cxnLst/>
              <a:rect r="r" b="b" t="t" l="l"/>
              <a:pathLst>
                <a:path h="565655" w="741362">
                  <a:moveTo>
                    <a:pt x="247254" y="19070"/>
                  </a:moveTo>
                  <a:cubicBezTo>
                    <a:pt x="285139" y="7556"/>
                    <a:pt x="328472" y="0"/>
                    <a:pt x="370880" y="0"/>
                  </a:cubicBezTo>
                  <a:cubicBezTo>
                    <a:pt x="413291" y="0"/>
                    <a:pt x="454100" y="6476"/>
                    <a:pt x="491707" y="17990"/>
                  </a:cubicBezTo>
                  <a:cubicBezTo>
                    <a:pt x="492508" y="18350"/>
                    <a:pt x="493308" y="18350"/>
                    <a:pt x="494108" y="18710"/>
                  </a:cubicBezTo>
                  <a:cubicBezTo>
                    <a:pt x="635338" y="64765"/>
                    <a:pt x="739361" y="186379"/>
                    <a:pt x="741362" y="323012"/>
                  </a:cubicBezTo>
                  <a:lnTo>
                    <a:pt x="741362" y="565655"/>
                  </a:lnTo>
                  <a:lnTo>
                    <a:pt x="0" y="565655"/>
                  </a:lnTo>
                  <a:lnTo>
                    <a:pt x="0" y="323192"/>
                  </a:lnTo>
                  <a:cubicBezTo>
                    <a:pt x="2000" y="185660"/>
                    <a:pt x="104423" y="64045"/>
                    <a:pt x="247254" y="19070"/>
                  </a:cubicBezTo>
                  <a:close/>
                </a:path>
              </a:pathLst>
            </a:custGeom>
            <a:blipFill>
              <a:blip r:embed="rId2"/>
              <a:stretch>
                <a:fillRect l="-44768" t="-56496" r="-61879" b="-23949"/>
              </a:stretch>
            </a:blipFill>
          </p:spPr>
        </p:sp>
      </p:grpSp>
      <p:grpSp>
        <p:nvGrpSpPr>
          <p:cNvPr name="Group 4" id="4"/>
          <p:cNvGrpSpPr/>
          <p:nvPr/>
        </p:nvGrpSpPr>
        <p:grpSpPr>
          <a:xfrm rot="0">
            <a:off x="6715876" y="1895475"/>
            <a:ext cx="4785258" cy="3651129"/>
            <a:chOff x="0" y="0"/>
            <a:chExt cx="741362" cy="565655"/>
          </a:xfrm>
        </p:grpSpPr>
        <p:sp>
          <p:nvSpPr>
            <p:cNvPr name="Freeform 5" id="5"/>
            <p:cNvSpPr/>
            <p:nvPr/>
          </p:nvSpPr>
          <p:spPr>
            <a:xfrm flipH="false" flipV="false" rot="0">
              <a:off x="0" y="0"/>
              <a:ext cx="741362" cy="565655"/>
            </a:xfrm>
            <a:custGeom>
              <a:avLst/>
              <a:gdLst/>
              <a:ahLst/>
              <a:cxnLst/>
              <a:rect r="r" b="b" t="t" l="l"/>
              <a:pathLst>
                <a:path h="565655" w="741362">
                  <a:moveTo>
                    <a:pt x="247254" y="19070"/>
                  </a:moveTo>
                  <a:cubicBezTo>
                    <a:pt x="285139" y="7556"/>
                    <a:pt x="328472" y="0"/>
                    <a:pt x="370880" y="0"/>
                  </a:cubicBezTo>
                  <a:cubicBezTo>
                    <a:pt x="413291" y="0"/>
                    <a:pt x="454100" y="6476"/>
                    <a:pt x="491707" y="17990"/>
                  </a:cubicBezTo>
                  <a:cubicBezTo>
                    <a:pt x="492508" y="18350"/>
                    <a:pt x="493308" y="18350"/>
                    <a:pt x="494108" y="18710"/>
                  </a:cubicBezTo>
                  <a:cubicBezTo>
                    <a:pt x="635338" y="64765"/>
                    <a:pt x="739361" y="186379"/>
                    <a:pt x="741362" y="323012"/>
                  </a:cubicBezTo>
                  <a:lnTo>
                    <a:pt x="741362" y="565655"/>
                  </a:lnTo>
                  <a:lnTo>
                    <a:pt x="0" y="565655"/>
                  </a:lnTo>
                  <a:lnTo>
                    <a:pt x="0" y="323192"/>
                  </a:lnTo>
                  <a:cubicBezTo>
                    <a:pt x="2000" y="185660"/>
                    <a:pt x="104423" y="64045"/>
                    <a:pt x="247254" y="19070"/>
                  </a:cubicBezTo>
                  <a:close/>
                </a:path>
              </a:pathLst>
            </a:custGeom>
            <a:blipFill>
              <a:blip r:embed="rId3"/>
              <a:stretch>
                <a:fillRect l="-7476" t="0" r="-26491" b="-16541"/>
              </a:stretch>
            </a:blipFill>
          </p:spPr>
        </p:sp>
      </p:grpSp>
      <p:sp>
        <p:nvSpPr>
          <p:cNvPr name="Freeform 6" id="6"/>
          <p:cNvSpPr/>
          <p:nvPr/>
        </p:nvSpPr>
        <p:spPr>
          <a:xfrm flipH="false" flipV="false" rot="-2922767">
            <a:off x="-3413054" y="-3044435"/>
            <a:ext cx="8883508" cy="6864529"/>
          </a:xfrm>
          <a:custGeom>
            <a:avLst/>
            <a:gdLst/>
            <a:ahLst/>
            <a:cxnLst/>
            <a:rect r="r" b="b" t="t" l="l"/>
            <a:pathLst>
              <a:path h="6864529" w="8883508">
                <a:moveTo>
                  <a:pt x="0" y="0"/>
                </a:moveTo>
                <a:lnTo>
                  <a:pt x="8883508" y="0"/>
                </a:lnTo>
                <a:lnTo>
                  <a:pt x="8883508" y="6864529"/>
                </a:lnTo>
                <a:lnTo>
                  <a:pt x="0" y="6864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3011507" y="1895475"/>
            <a:ext cx="4785258" cy="3651129"/>
            <a:chOff x="0" y="0"/>
            <a:chExt cx="741362" cy="565655"/>
          </a:xfrm>
        </p:grpSpPr>
        <p:sp>
          <p:nvSpPr>
            <p:cNvPr name="Freeform 8" id="8"/>
            <p:cNvSpPr/>
            <p:nvPr/>
          </p:nvSpPr>
          <p:spPr>
            <a:xfrm flipH="true" flipV="false" rot="0">
              <a:off x="0" y="0"/>
              <a:ext cx="741362" cy="565655"/>
            </a:xfrm>
            <a:custGeom>
              <a:avLst/>
              <a:gdLst/>
              <a:ahLst/>
              <a:cxnLst/>
              <a:rect r="r" b="b" t="t" l="l"/>
              <a:pathLst>
                <a:path h="565655" w="741362">
                  <a:moveTo>
                    <a:pt x="494108" y="19070"/>
                  </a:moveTo>
                  <a:cubicBezTo>
                    <a:pt x="456223" y="7556"/>
                    <a:pt x="412890" y="0"/>
                    <a:pt x="370481" y="0"/>
                  </a:cubicBezTo>
                  <a:cubicBezTo>
                    <a:pt x="328071" y="0"/>
                    <a:pt x="287262" y="6476"/>
                    <a:pt x="249655" y="17990"/>
                  </a:cubicBezTo>
                  <a:cubicBezTo>
                    <a:pt x="248854" y="18350"/>
                    <a:pt x="248054" y="18350"/>
                    <a:pt x="247254" y="18710"/>
                  </a:cubicBezTo>
                  <a:cubicBezTo>
                    <a:pt x="106023" y="64765"/>
                    <a:pt x="2000" y="186379"/>
                    <a:pt x="0" y="323012"/>
                  </a:cubicBezTo>
                  <a:lnTo>
                    <a:pt x="0" y="565655"/>
                  </a:lnTo>
                  <a:lnTo>
                    <a:pt x="741362" y="565655"/>
                  </a:lnTo>
                  <a:lnTo>
                    <a:pt x="741362" y="323192"/>
                  </a:lnTo>
                  <a:cubicBezTo>
                    <a:pt x="739361" y="185660"/>
                    <a:pt x="636939" y="64045"/>
                    <a:pt x="494108" y="19070"/>
                  </a:cubicBezTo>
                  <a:close/>
                </a:path>
              </a:pathLst>
            </a:custGeom>
            <a:blipFill>
              <a:blip r:embed="rId6"/>
              <a:stretch>
                <a:fillRect l="0" t="-66499" r="0" b="-66499"/>
              </a:stretch>
            </a:blipFill>
          </p:spPr>
        </p:sp>
      </p:grpSp>
      <p:grpSp>
        <p:nvGrpSpPr>
          <p:cNvPr name="Group 9" id="9"/>
          <p:cNvGrpSpPr/>
          <p:nvPr/>
        </p:nvGrpSpPr>
        <p:grpSpPr>
          <a:xfrm rot="0">
            <a:off x="15644627" y="827457"/>
            <a:ext cx="499331" cy="49933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65486"/>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2" id="12"/>
          <p:cNvGrpSpPr/>
          <p:nvPr/>
        </p:nvGrpSpPr>
        <p:grpSpPr>
          <a:xfrm rot="0">
            <a:off x="16363033" y="827457"/>
            <a:ext cx="499331" cy="4993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5" id="15"/>
          <p:cNvGrpSpPr/>
          <p:nvPr/>
        </p:nvGrpSpPr>
        <p:grpSpPr>
          <a:xfrm rot="0">
            <a:off x="17081438" y="827457"/>
            <a:ext cx="499331" cy="49933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70"/>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sp>
        <p:nvSpPr>
          <p:cNvPr name="TextBox 18" id="18"/>
          <p:cNvSpPr txBox="true"/>
          <p:nvPr/>
        </p:nvSpPr>
        <p:spPr>
          <a:xfrm rot="0">
            <a:off x="4431201" y="206854"/>
            <a:ext cx="10494288" cy="1559561"/>
          </a:xfrm>
          <a:prstGeom prst="rect">
            <a:avLst/>
          </a:prstGeom>
        </p:spPr>
        <p:txBody>
          <a:bodyPr anchor="t" rtlCol="false" tIns="0" lIns="0" bIns="0" rIns="0">
            <a:spAutoFit/>
          </a:bodyPr>
          <a:lstStyle/>
          <a:p>
            <a:pPr algn="r" marL="0" indent="0" lvl="0">
              <a:lnSpc>
                <a:spcPts val="12739"/>
              </a:lnSpc>
              <a:spcBef>
                <a:spcPct val="0"/>
              </a:spcBef>
            </a:pPr>
            <a:r>
              <a:rPr lang="en-US" b="true" sz="9099">
                <a:solidFill>
                  <a:srgbClr val="365486"/>
                </a:solidFill>
                <a:latin typeface="Glacial Indifference Bold"/>
                <a:ea typeface="Glacial Indifference Bold"/>
                <a:cs typeface="Glacial Indifference Bold"/>
                <a:sym typeface="Glacial Indifference Bold"/>
              </a:rPr>
              <a:t>CHALLENGES</a:t>
            </a:r>
          </a:p>
        </p:txBody>
      </p:sp>
      <p:sp>
        <p:nvSpPr>
          <p:cNvPr name="TextBox 19" id="19"/>
          <p:cNvSpPr txBox="true"/>
          <p:nvPr/>
        </p:nvSpPr>
        <p:spPr>
          <a:xfrm rot="0">
            <a:off x="420245" y="6395574"/>
            <a:ext cx="4785258" cy="2715895"/>
          </a:xfrm>
          <a:prstGeom prst="rect">
            <a:avLst/>
          </a:prstGeom>
        </p:spPr>
        <p:txBody>
          <a:bodyPr anchor="t" rtlCol="false" tIns="0" lIns="0" bIns="0" rIns="0">
            <a:spAutoFit/>
          </a:bodyPr>
          <a:lstStyle/>
          <a:p>
            <a:pPr algn="just" marL="0" indent="0" lvl="0">
              <a:lnSpc>
                <a:spcPts val="3080"/>
              </a:lnSpc>
              <a:spcBef>
                <a:spcPct val="0"/>
              </a:spcBef>
            </a:pPr>
            <a:r>
              <a:rPr lang="en-US" sz="2200">
                <a:solidFill>
                  <a:srgbClr val="0F1035"/>
                </a:solidFill>
                <a:latin typeface="Gotham"/>
                <a:ea typeface="Gotham"/>
                <a:cs typeface="Gotham"/>
                <a:sym typeface="Gotham"/>
              </a:rPr>
              <a:t>Managing and updating the dynamic fuel log data efficiently was a key challenge. As the app grows, handling large datasets and ensuring fast, real-time updates required careful planning of data structures and methods</a:t>
            </a:r>
          </a:p>
        </p:txBody>
      </p:sp>
      <p:sp>
        <p:nvSpPr>
          <p:cNvPr name="TextBox 20" id="20"/>
          <p:cNvSpPr txBox="true"/>
          <p:nvPr/>
        </p:nvSpPr>
        <p:spPr>
          <a:xfrm rot="0">
            <a:off x="6751371" y="6264459"/>
            <a:ext cx="4785258" cy="3887470"/>
          </a:xfrm>
          <a:prstGeom prst="rect">
            <a:avLst/>
          </a:prstGeom>
        </p:spPr>
        <p:txBody>
          <a:bodyPr anchor="t" rtlCol="false" tIns="0" lIns="0" bIns="0" rIns="0">
            <a:spAutoFit/>
          </a:bodyPr>
          <a:lstStyle/>
          <a:p>
            <a:pPr algn="just" marL="0" indent="0" lvl="0">
              <a:lnSpc>
                <a:spcPts val="3080"/>
              </a:lnSpc>
              <a:spcBef>
                <a:spcPct val="0"/>
              </a:spcBef>
            </a:pPr>
            <a:r>
              <a:rPr lang="en-US" sz="2200">
                <a:solidFill>
                  <a:srgbClr val="0F1035"/>
                </a:solidFill>
                <a:latin typeface="Gotham"/>
                <a:ea typeface="Gotham"/>
                <a:cs typeface="Gotham"/>
                <a:sym typeface="Gotham"/>
              </a:rPr>
              <a:t>Ensuring smooth interaction between different Vue components without external state management libraries (like Vuex) was challenging. Passing data between components and ensuring synchronization between them required detailed handling of props, events, and computed properties.</a:t>
            </a:r>
          </a:p>
        </p:txBody>
      </p:sp>
      <p:sp>
        <p:nvSpPr>
          <p:cNvPr name="TextBox 21" id="21"/>
          <p:cNvSpPr txBox="true"/>
          <p:nvPr/>
        </p:nvSpPr>
        <p:spPr>
          <a:xfrm rot="0">
            <a:off x="13011507" y="6674034"/>
            <a:ext cx="4785258" cy="2920365"/>
          </a:xfrm>
          <a:prstGeom prst="rect">
            <a:avLst/>
          </a:prstGeom>
        </p:spPr>
        <p:txBody>
          <a:bodyPr anchor="t" rtlCol="false" tIns="0" lIns="0" bIns="0" rIns="0">
            <a:spAutoFit/>
          </a:bodyPr>
          <a:lstStyle/>
          <a:p>
            <a:pPr algn="just" marL="0" indent="0" lvl="0">
              <a:lnSpc>
                <a:spcPts val="3359"/>
              </a:lnSpc>
              <a:spcBef>
                <a:spcPct val="0"/>
              </a:spcBef>
            </a:pPr>
            <a:r>
              <a:rPr lang="en-US" sz="2400">
                <a:solidFill>
                  <a:srgbClr val="0F1035"/>
                </a:solidFill>
                <a:latin typeface="Gotham"/>
                <a:ea typeface="Gotham"/>
                <a:cs typeface="Gotham"/>
                <a:sym typeface="Gotham"/>
              </a:rPr>
              <a:t>Ensuring the application provided a consistent and user-friendly experience across various devices (desktop, tablet, mobile) while maintaining a single, cohesive theme was a challenge</a:t>
            </a:r>
          </a:p>
        </p:txBody>
      </p:sp>
      <p:sp>
        <p:nvSpPr>
          <p:cNvPr name="TextBox 22" id="22"/>
          <p:cNvSpPr txBox="true"/>
          <p:nvPr/>
        </p:nvSpPr>
        <p:spPr>
          <a:xfrm rot="0">
            <a:off x="420245" y="5763444"/>
            <a:ext cx="4785258" cy="40576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0F1035"/>
                </a:solidFill>
                <a:latin typeface="Gotham Bold"/>
                <a:ea typeface="Gotham Bold"/>
                <a:cs typeface="Gotham Bold"/>
                <a:sym typeface="Gotham Bold"/>
              </a:rPr>
              <a:t>Efficient Data Management:</a:t>
            </a:r>
          </a:p>
        </p:txBody>
      </p:sp>
      <p:sp>
        <p:nvSpPr>
          <p:cNvPr name="TextBox 23" id="23"/>
          <p:cNvSpPr txBox="true"/>
          <p:nvPr/>
        </p:nvSpPr>
        <p:spPr>
          <a:xfrm rot="0">
            <a:off x="6715876" y="5763444"/>
            <a:ext cx="4785258" cy="40576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0F1035"/>
                </a:solidFill>
                <a:latin typeface="Gotham Bold"/>
                <a:ea typeface="Gotham Bold"/>
                <a:cs typeface="Gotham Bold"/>
                <a:sym typeface="Gotham Bold"/>
              </a:rPr>
              <a:t>Component Communication</a:t>
            </a:r>
          </a:p>
        </p:txBody>
      </p:sp>
      <p:sp>
        <p:nvSpPr>
          <p:cNvPr name="TextBox 24" id="24"/>
          <p:cNvSpPr txBox="true"/>
          <p:nvPr/>
        </p:nvSpPr>
        <p:spPr>
          <a:xfrm rot="0">
            <a:off x="13011507" y="5763444"/>
            <a:ext cx="4785258" cy="824865"/>
          </a:xfrm>
          <a:prstGeom prst="rect">
            <a:avLst/>
          </a:prstGeom>
        </p:spPr>
        <p:txBody>
          <a:bodyPr anchor="t" rtlCol="false" tIns="0" lIns="0" bIns="0" rIns="0">
            <a:spAutoFit/>
          </a:bodyPr>
          <a:lstStyle/>
          <a:p>
            <a:pPr algn="ctr" marL="0" indent="0" lvl="0">
              <a:lnSpc>
                <a:spcPts val="3359"/>
              </a:lnSpc>
              <a:spcBef>
                <a:spcPct val="0"/>
              </a:spcBef>
            </a:pPr>
            <a:r>
              <a:rPr lang="en-US" b="true" sz="2400">
                <a:solidFill>
                  <a:srgbClr val="0F1035"/>
                </a:solidFill>
                <a:latin typeface="Gotham Bold"/>
                <a:ea typeface="Gotham Bold"/>
                <a:cs typeface="Gotham Bold"/>
                <a:sym typeface="Gotham Bold"/>
              </a:rPr>
              <a:t>Responsive Design</a:t>
            </a:r>
            <a:r>
              <a:rPr lang="en-US" b="true" sz="2400">
                <a:solidFill>
                  <a:srgbClr val="0F1035"/>
                </a:solidFill>
                <a:latin typeface="Gotham Bold"/>
                <a:ea typeface="Gotham Bold"/>
                <a:cs typeface="Gotham Bold"/>
                <a:sym typeface="Gotham Bold"/>
              </a:rPr>
              <a:t> Implementation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65486"/>
        </a:solidFill>
      </p:bgPr>
    </p:bg>
    <p:spTree>
      <p:nvGrpSpPr>
        <p:cNvPr id="1" name=""/>
        <p:cNvGrpSpPr/>
        <p:nvPr/>
      </p:nvGrpSpPr>
      <p:grpSpPr>
        <a:xfrm>
          <a:off x="0" y="0"/>
          <a:ext cx="0" cy="0"/>
          <a:chOff x="0" y="0"/>
          <a:chExt cx="0" cy="0"/>
        </a:xfrm>
      </p:grpSpPr>
      <p:grpSp>
        <p:nvGrpSpPr>
          <p:cNvPr name="Group 2" id="2"/>
          <p:cNvGrpSpPr/>
          <p:nvPr/>
        </p:nvGrpSpPr>
        <p:grpSpPr>
          <a:xfrm rot="0">
            <a:off x="609004" y="2636044"/>
            <a:ext cx="14498241" cy="7265194"/>
            <a:chOff x="0" y="0"/>
            <a:chExt cx="3818467" cy="1913467"/>
          </a:xfrm>
        </p:grpSpPr>
        <p:sp>
          <p:nvSpPr>
            <p:cNvPr name="Freeform 3" id="3"/>
            <p:cNvSpPr/>
            <p:nvPr/>
          </p:nvSpPr>
          <p:spPr>
            <a:xfrm flipH="false" flipV="false" rot="0">
              <a:off x="0" y="0"/>
              <a:ext cx="3818467" cy="1913467"/>
            </a:xfrm>
            <a:custGeom>
              <a:avLst/>
              <a:gdLst/>
              <a:ahLst/>
              <a:cxnLst/>
              <a:rect r="r" b="b" t="t" l="l"/>
              <a:pathLst>
                <a:path h="1913467" w="3818467">
                  <a:moveTo>
                    <a:pt x="27234" y="0"/>
                  </a:moveTo>
                  <a:lnTo>
                    <a:pt x="3791233" y="0"/>
                  </a:lnTo>
                  <a:cubicBezTo>
                    <a:pt x="3798456" y="0"/>
                    <a:pt x="3805383" y="2869"/>
                    <a:pt x="3810490" y="7977"/>
                  </a:cubicBezTo>
                  <a:cubicBezTo>
                    <a:pt x="3815598" y="13084"/>
                    <a:pt x="3818467" y="20011"/>
                    <a:pt x="3818467" y="27234"/>
                  </a:cubicBezTo>
                  <a:lnTo>
                    <a:pt x="3818467" y="1886233"/>
                  </a:lnTo>
                  <a:cubicBezTo>
                    <a:pt x="3818467" y="1893456"/>
                    <a:pt x="3815598" y="1900383"/>
                    <a:pt x="3810490" y="1905490"/>
                  </a:cubicBezTo>
                  <a:cubicBezTo>
                    <a:pt x="3805383" y="1910598"/>
                    <a:pt x="3798456" y="1913467"/>
                    <a:pt x="3791233" y="1913467"/>
                  </a:cubicBezTo>
                  <a:lnTo>
                    <a:pt x="27234" y="1913467"/>
                  </a:lnTo>
                  <a:cubicBezTo>
                    <a:pt x="20011" y="1913467"/>
                    <a:pt x="13084" y="1910598"/>
                    <a:pt x="7977" y="1905490"/>
                  </a:cubicBezTo>
                  <a:cubicBezTo>
                    <a:pt x="2869" y="1900383"/>
                    <a:pt x="0" y="1893456"/>
                    <a:pt x="0" y="1886233"/>
                  </a:cubicBezTo>
                  <a:lnTo>
                    <a:pt x="0" y="27234"/>
                  </a:lnTo>
                  <a:cubicBezTo>
                    <a:pt x="0" y="20011"/>
                    <a:pt x="2869" y="13084"/>
                    <a:pt x="7977" y="7977"/>
                  </a:cubicBezTo>
                  <a:cubicBezTo>
                    <a:pt x="13084" y="2869"/>
                    <a:pt x="20011" y="0"/>
                    <a:pt x="27234" y="0"/>
                  </a:cubicBezTo>
                  <a:close/>
                </a:path>
              </a:pathLst>
            </a:custGeom>
            <a:solidFill>
              <a:srgbClr val="000000">
                <a:alpha val="0"/>
              </a:srgbClr>
            </a:solidFill>
            <a:ln w="9525" cap="rnd">
              <a:solidFill>
                <a:srgbClr val="EEF5FF"/>
              </a:solidFill>
              <a:prstDash val="solid"/>
              <a:round/>
            </a:ln>
          </p:spPr>
        </p:sp>
        <p:sp>
          <p:nvSpPr>
            <p:cNvPr name="TextBox 4" id="4"/>
            <p:cNvSpPr txBox="true"/>
            <p:nvPr/>
          </p:nvSpPr>
          <p:spPr>
            <a:xfrm>
              <a:off x="0" y="-47625"/>
              <a:ext cx="3818467" cy="1961092"/>
            </a:xfrm>
            <a:prstGeom prst="rect">
              <a:avLst/>
            </a:prstGeom>
          </p:spPr>
          <p:txBody>
            <a:bodyPr anchor="ctr" rtlCol="false" tIns="50800" lIns="50800" bIns="50800" rIns="50800"/>
            <a:lstStyle/>
            <a:p>
              <a:pPr algn="ctr">
                <a:lnSpc>
                  <a:spcPts val="2886"/>
                </a:lnSpc>
              </a:pPr>
            </a:p>
          </p:txBody>
        </p:sp>
      </p:grpSp>
      <p:grpSp>
        <p:nvGrpSpPr>
          <p:cNvPr name="Group 5" id="5"/>
          <p:cNvGrpSpPr/>
          <p:nvPr/>
        </p:nvGrpSpPr>
        <p:grpSpPr>
          <a:xfrm rot="0">
            <a:off x="8824675" y="318411"/>
            <a:ext cx="8889683" cy="8506063"/>
            <a:chOff x="0" y="0"/>
            <a:chExt cx="1030093" cy="985641"/>
          </a:xfrm>
        </p:grpSpPr>
        <p:sp>
          <p:nvSpPr>
            <p:cNvPr name="Freeform 6" id="6"/>
            <p:cNvSpPr/>
            <p:nvPr/>
          </p:nvSpPr>
          <p:spPr>
            <a:xfrm flipH="false" flipV="false" rot="0">
              <a:off x="0" y="0"/>
              <a:ext cx="1030093" cy="985641"/>
            </a:xfrm>
            <a:custGeom>
              <a:avLst/>
              <a:gdLst/>
              <a:ahLst/>
              <a:cxnLst/>
              <a:rect r="r" b="b" t="t" l="l"/>
              <a:pathLst>
                <a:path h="985641" w="1030093">
                  <a:moveTo>
                    <a:pt x="20030" y="0"/>
                  </a:moveTo>
                  <a:lnTo>
                    <a:pt x="1010063" y="0"/>
                  </a:lnTo>
                  <a:cubicBezTo>
                    <a:pt x="1015375" y="0"/>
                    <a:pt x="1020470" y="2110"/>
                    <a:pt x="1024226" y="5867"/>
                  </a:cubicBezTo>
                  <a:cubicBezTo>
                    <a:pt x="1027983" y="9623"/>
                    <a:pt x="1030093" y="14718"/>
                    <a:pt x="1030093" y="20030"/>
                  </a:cubicBezTo>
                  <a:lnTo>
                    <a:pt x="1030093" y="965611"/>
                  </a:lnTo>
                  <a:cubicBezTo>
                    <a:pt x="1030093" y="976673"/>
                    <a:pt x="1021125" y="985641"/>
                    <a:pt x="1010063" y="985641"/>
                  </a:cubicBezTo>
                  <a:lnTo>
                    <a:pt x="20030" y="985641"/>
                  </a:lnTo>
                  <a:cubicBezTo>
                    <a:pt x="8968" y="985641"/>
                    <a:pt x="0" y="976673"/>
                    <a:pt x="0" y="965611"/>
                  </a:cubicBezTo>
                  <a:lnTo>
                    <a:pt x="0" y="20030"/>
                  </a:lnTo>
                  <a:cubicBezTo>
                    <a:pt x="0" y="8968"/>
                    <a:pt x="8968" y="0"/>
                    <a:pt x="20030" y="0"/>
                  </a:cubicBezTo>
                  <a:close/>
                </a:path>
              </a:pathLst>
            </a:custGeom>
            <a:blipFill>
              <a:blip r:embed="rId2"/>
              <a:stretch>
                <a:fillRect l="-13789" t="0" r="-13789" b="0"/>
              </a:stretch>
            </a:blipFill>
          </p:spPr>
        </p:sp>
      </p:grpSp>
      <p:grpSp>
        <p:nvGrpSpPr>
          <p:cNvPr name="Group 7" id="7"/>
          <p:cNvGrpSpPr/>
          <p:nvPr/>
        </p:nvGrpSpPr>
        <p:grpSpPr>
          <a:xfrm rot="0">
            <a:off x="15778215" y="9229725"/>
            <a:ext cx="499331" cy="49933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F5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0" id="10"/>
          <p:cNvGrpSpPr/>
          <p:nvPr/>
        </p:nvGrpSpPr>
        <p:grpSpPr>
          <a:xfrm rot="0">
            <a:off x="16496621" y="9229725"/>
            <a:ext cx="499331" cy="49933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6433"/>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grpSp>
        <p:nvGrpSpPr>
          <p:cNvPr name="Group 13" id="13"/>
          <p:cNvGrpSpPr/>
          <p:nvPr/>
        </p:nvGrpSpPr>
        <p:grpSpPr>
          <a:xfrm rot="0">
            <a:off x="17215027" y="9229725"/>
            <a:ext cx="499331" cy="4993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70"/>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886"/>
                </a:lnSpc>
              </a:pPr>
            </a:p>
          </p:txBody>
        </p:sp>
      </p:grpSp>
      <p:sp>
        <p:nvSpPr>
          <p:cNvPr name="TextBox 16" id="16"/>
          <p:cNvSpPr txBox="true"/>
          <p:nvPr/>
        </p:nvSpPr>
        <p:spPr>
          <a:xfrm rot="0">
            <a:off x="1461301" y="847725"/>
            <a:ext cx="6798660" cy="1519556"/>
          </a:xfrm>
          <a:prstGeom prst="rect">
            <a:avLst/>
          </a:prstGeom>
        </p:spPr>
        <p:txBody>
          <a:bodyPr anchor="t" rtlCol="false" tIns="0" lIns="0" bIns="0" rIns="0">
            <a:spAutoFit/>
          </a:bodyPr>
          <a:lstStyle/>
          <a:p>
            <a:pPr algn="l" marL="0" indent="0" lvl="0">
              <a:lnSpc>
                <a:spcPts val="12319"/>
              </a:lnSpc>
              <a:spcBef>
                <a:spcPct val="0"/>
              </a:spcBef>
            </a:pPr>
            <a:r>
              <a:rPr lang="en-US" b="true" sz="8799">
                <a:solidFill>
                  <a:srgbClr val="EEF5FF"/>
                </a:solidFill>
                <a:latin typeface="Inter Bold"/>
                <a:ea typeface="Inter Bold"/>
                <a:cs typeface="Inter Bold"/>
                <a:sym typeface="Inter Bold"/>
              </a:rPr>
              <a:t>LEARNINGS</a:t>
            </a:r>
          </a:p>
        </p:txBody>
      </p:sp>
      <p:sp>
        <p:nvSpPr>
          <p:cNvPr name="TextBox 17" id="17"/>
          <p:cNvSpPr txBox="true"/>
          <p:nvPr/>
        </p:nvSpPr>
        <p:spPr>
          <a:xfrm rot="0">
            <a:off x="1028700" y="3685143"/>
            <a:ext cx="6798660" cy="5100321"/>
          </a:xfrm>
          <a:prstGeom prst="rect">
            <a:avLst/>
          </a:prstGeom>
        </p:spPr>
        <p:txBody>
          <a:bodyPr anchor="t" rtlCol="false" tIns="0" lIns="0" bIns="0" rIns="0">
            <a:spAutoFit/>
          </a:bodyPr>
          <a:lstStyle/>
          <a:p>
            <a:pPr algn="just" marL="690876" indent="-345438" lvl="1">
              <a:lnSpc>
                <a:spcPts val="4479"/>
              </a:lnSpc>
              <a:buAutoNum type="arabicPeriod" startAt="1"/>
            </a:pPr>
            <a:r>
              <a:rPr lang="en-US" sz="3199" spc="-121">
                <a:solidFill>
                  <a:srgbClr val="EEF5FF"/>
                </a:solidFill>
                <a:latin typeface="Gotham"/>
                <a:ea typeface="Gotham"/>
                <a:cs typeface="Gotham"/>
                <a:sym typeface="Gotham"/>
              </a:rPr>
              <a:t>Vue.js Reactivity &amp; Component Structure</a:t>
            </a:r>
          </a:p>
          <a:p>
            <a:pPr algn="just" marL="690876" indent="-345438" lvl="1">
              <a:lnSpc>
                <a:spcPts val="4479"/>
              </a:lnSpc>
              <a:buAutoNum type="arabicPeriod" startAt="1"/>
            </a:pPr>
            <a:r>
              <a:rPr lang="en-US" sz="3199" spc="-121">
                <a:solidFill>
                  <a:srgbClr val="EEF5FF"/>
                </a:solidFill>
                <a:latin typeface="Gotham"/>
                <a:ea typeface="Gotham"/>
                <a:cs typeface="Gotham"/>
                <a:sym typeface="Gotham"/>
              </a:rPr>
              <a:t>Dynamic Data Binding:</a:t>
            </a:r>
          </a:p>
          <a:p>
            <a:pPr algn="just" marL="755644" indent="-377822" lvl="1">
              <a:lnSpc>
                <a:spcPts val="4899"/>
              </a:lnSpc>
              <a:buAutoNum type="arabicPeriod" startAt="1"/>
            </a:pPr>
            <a:r>
              <a:rPr lang="en-US" sz="3499" spc="-132">
                <a:solidFill>
                  <a:srgbClr val="EEF5FF"/>
                </a:solidFill>
                <a:latin typeface="Gotham"/>
                <a:ea typeface="Gotham"/>
                <a:cs typeface="Gotham"/>
                <a:sym typeface="Gotham"/>
              </a:rPr>
              <a:t>Responsive Web Design</a:t>
            </a:r>
          </a:p>
          <a:p>
            <a:pPr algn="just" marL="690876" indent="-345438" lvl="1">
              <a:lnSpc>
                <a:spcPts val="4479"/>
              </a:lnSpc>
              <a:buAutoNum type="arabicPeriod" startAt="1"/>
            </a:pPr>
            <a:r>
              <a:rPr lang="en-US" sz="3199" spc="-121">
                <a:solidFill>
                  <a:srgbClr val="EEF5FF"/>
                </a:solidFill>
                <a:latin typeface="Gotham"/>
                <a:ea typeface="Gotham"/>
                <a:cs typeface="Gotham"/>
                <a:sym typeface="Gotham"/>
              </a:rPr>
              <a:t>Component Communication in Vue:</a:t>
            </a:r>
          </a:p>
          <a:p>
            <a:pPr algn="just" marL="690876" indent="-345438" lvl="1">
              <a:lnSpc>
                <a:spcPts val="4479"/>
              </a:lnSpc>
              <a:buAutoNum type="arabicPeriod" startAt="1"/>
            </a:pPr>
            <a:r>
              <a:rPr lang="en-US" sz="3199" spc="-121">
                <a:solidFill>
                  <a:srgbClr val="EEF5FF"/>
                </a:solidFill>
                <a:latin typeface="Gotham"/>
                <a:ea typeface="Gotham"/>
                <a:cs typeface="Gotham"/>
                <a:sym typeface="Gotham"/>
              </a:rPr>
              <a:t>UI/UX Design Principles:</a:t>
            </a:r>
          </a:p>
          <a:p>
            <a:pPr algn="just">
              <a:lnSpc>
                <a:spcPts val="4479"/>
              </a:lnSpc>
            </a:pPr>
          </a:p>
          <a:p>
            <a:pPr algn="just">
              <a:lnSpc>
                <a:spcPts val="44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DAGna9sBJtk</dc:identifier>
  <dcterms:modified xsi:type="dcterms:W3CDTF">2011-08-01T06:04:30Z</dcterms:modified>
  <cp:revision>1</cp:revision>
  <dc:title>Fuel Expence Tracker</dc:title>
</cp:coreProperties>
</file>